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oboto"/>
      <p:regular r:id="rId33"/>
      <p:bold r:id="rId34"/>
      <p:italic r:id="rId35"/>
      <p:boldItalic r:id="rId36"/>
    </p:embeddedFont>
    <p:embeddedFont>
      <p:font typeface="Proxima Nova"/>
      <p:regular r:id="rId37"/>
      <p:bold r:id="rId38"/>
      <p:italic r:id="rId39"/>
      <p:boldItalic r:id="rId40"/>
    </p:embeddedFont>
    <p:embeddedFont>
      <p:font typeface="Montserrat"/>
      <p:regular r:id="rId41"/>
      <p:bold r:id="rId42"/>
      <p:italic r:id="rId43"/>
      <p:boldItalic r:id="rId44"/>
    </p:embeddedFont>
    <p:embeddedFont>
      <p:font typeface="Lato"/>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8281721-D04D-48C2-829B-F771485E3668}">
  <a:tblStyle styleId="{68281721-D04D-48C2-829B-F771485E366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Italic.fntdata"/><Relationship Id="rId20" Type="http://schemas.openxmlformats.org/officeDocument/2006/relationships/slide" Target="slides/slide14.xml"/><Relationship Id="rId42" Type="http://schemas.openxmlformats.org/officeDocument/2006/relationships/font" Target="fonts/Montserrat-bold.fntdata"/><Relationship Id="rId41" Type="http://schemas.openxmlformats.org/officeDocument/2006/relationships/font" Target="fonts/Montserrat-regular.fntdata"/><Relationship Id="rId22" Type="http://schemas.openxmlformats.org/officeDocument/2006/relationships/slide" Target="slides/slide16.xml"/><Relationship Id="rId44" Type="http://schemas.openxmlformats.org/officeDocument/2006/relationships/font" Target="fonts/Montserrat-boldItalic.fntdata"/><Relationship Id="rId21" Type="http://schemas.openxmlformats.org/officeDocument/2006/relationships/slide" Target="slides/slide15.xml"/><Relationship Id="rId43" Type="http://schemas.openxmlformats.org/officeDocument/2006/relationships/font" Target="fonts/Montserrat-italic.fntdata"/><Relationship Id="rId24" Type="http://schemas.openxmlformats.org/officeDocument/2006/relationships/slide" Target="slides/slide18.xml"/><Relationship Id="rId46" Type="http://schemas.openxmlformats.org/officeDocument/2006/relationships/font" Target="fonts/Lato-bold.fntdata"/><Relationship Id="rId23" Type="http://schemas.openxmlformats.org/officeDocument/2006/relationships/slide" Target="slides/slide17.xml"/><Relationship Id="rId45"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Lato-boldItalic.fntdata"/><Relationship Id="rId25" Type="http://schemas.openxmlformats.org/officeDocument/2006/relationships/slide" Target="slides/slide19.xml"/><Relationship Id="rId47" Type="http://schemas.openxmlformats.org/officeDocument/2006/relationships/font" Target="fonts/Lato-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37" Type="http://schemas.openxmlformats.org/officeDocument/2006/relationships/font" Target="fonts/ProximaNova-regular.fntdata"/><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39" Type="http://schemas.openxmlformats.org/officeDocument/2006/relationships/font" Target="fonts/ProximaNova-italic.fntdata"/><Relationship Id="rId16" Type="http://schemas.openxmlformats.org/officeDocument/2006/relationships/slide" Target="slides/slide10.xml"/><Relationship Id="rId38" Type="http://schemas.openxmlformats.org/officeDocument/2006/relationships/font" Target="fonts/ProximaNova-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[Chase]</a:t>
            </a:r>
            <a:endParaRPr/>
          </a:p>
          <a:p>
            <a:pPr indent="0" lvl="0" marL="0" rtl="0" algn="l">
              <a:spcBef>
                <a:spcPts val="0"/>
              </a:spcBef>
              <a:spcAft>
                <a:spcPts val="0"/>
              </a:spcAft>
              <a:buNone/>
            </a:pPr>
            <a:r>
              <a:rPr lang="en"/>
              <a:t>Welcome to our Critical Design Review. Our senior project is to create a master-slave robotic arm for manipulating a ball.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b39f8f8772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b39f8f8772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So there are actually multiple versions of each of these processors. They vary quite a bit in size, power, and shape. We decided to go with the Raspberry Pi 400. This unit is actually built into this keyboard with input/output pins on the back and ports for usb, hdmi, ethernet and others. Raspberry Pis are fascinating because they are basically their own mini computers. You don’t have to connect it to a laptop to fire it up. You just have to hook up a computer monitor and mouse because a pi has its operating system. The 400 especially is very powerful. There’s videos on youtube of people using these to play minecraft and first-person shooters. The pi is also an excellent choice because it is compatible with spyder ide, python, and myrobotlab. These are all incredibly useful for our project. The arduino on the hand uses its own language that’s C-based, which all of us are less experienced with than python.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b39f8f8772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b39f8f8772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The last major decision we need to make is what kind of data glove we will make. There are two promising concepts for data gloves and we have decided to hold off on picking one until we can build a prototype of each and test them experimentally.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a90b65ad87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a90b65ad87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So what IS teleoperation? Well here’s a video of a product called the Shadow robot that is on the market right now. So you can see this man is wearing haptic gloves and the robotic hands are </a:t>
            </a:r>
            <a:r>
              <a:rPr lang="en"/>
              <a:t>mimicking his actions as he’s doing them. [Watch for maybe 1 min.] On a more crude level, this is basically the method we want to use for our project.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b39f8f87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b39f8f87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So here’s a CAD drawing we created to showcase our design. Figure A in the middle is a complete assembly of our project, and figures B and C are cropped views of the same assembly from different angles. So basically we are going to have metal stand mounted on top of a 4 wheel dolly so it is transportable. The wheels will be lockable, so the stand can be fixed in place when needed. Attached to the stand is the arm of the open-source InMoov robot. Standing adjacent to the inmoov will be a person wearing a data glove. As you can see in the picture, both the person and arm are at the verge of grasping a falling tennis ball in tandem. There are cinder blocks placed on the dolly at the base for stability. You can also see a desktop that will be attached to the post on the backside of the InMoov. This is where all of the electronics, the breadboard, the raspberry pi, the monitor, and the mouse will be located. This will serve as sort of a terminal for programming and accessing the brain of the robot. If you look up at figure C in the top right, you will see the backside of the data glove. This showcases the flex sensor concept. </a:t>
            </a:r>
            <a:r>
              <a:rPr lang="en">
                <a:solidFill>
                  <a:schemeClr val="dk1"/>
                </a:solidFill>
              </a:rPr>
              <a:t>So a flexible resistor will be sewn along each finger and will deform when flexed. The deformation affect the signal traveling through the sensor which comes back to the raspberry pi as an input. Also in the center of the glove is an inertial measurement unit, also called an IMU. The IMU will track the track the position and orientation of the hand in 3D space and will also be relayed back to the raspberry pi as input.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a90b65ad8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a90b65ad8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So the flex sensor uses these flexible resistors that when they deform, change the signal passing through. That can be used measure the finger rotation if sewn onto a glove. You can then put an </a:t>
            </a:r>
            <a:r>
              <a:rPr lang="en"/>
              <a:t>inertial</a:t>
            </a:r>
            <a:r>
              <a:rPr lang="en"/>
              <a:t> measurement unit on the back of the palm, which will track the position and orientation of the glove in 3D space. The potentiometer glove glove collects spatial coordinates the same way using an IMU or a VR controller. However, the finger rotation inputs are collected by pulling on a cable that is in tension. The cable is attached to a potentiometer and spins when the finger is moved. Both of these gloves can be used to collect two input sources: the end-effector and the spatial coordinate.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a90b65ad87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a90b65ad87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b39f8f8772_0_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b39f8f8772_0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Solving for the finger rotations is fairly straightforward, but the tricky part is solving for the spatial coordinates of the IMU. To do this, we will use inverse kinematics and software from the MyRobotLab library.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b39f8f8772_0_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b39f8f8772_0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[Chase]</a:t>
            </a:r>
            <a:endParaRPr/>
          </a:p>
          <a:p>
            <a:pPr indent="0" lvl="0" marL="0" rtl="0" algn="l">
              <a:spcBef>
                <a:spcPts val="0"/>
              </a:spcBef>
              <a:spcAft>
                <a:spcPts val="0"/>
              </a:spcAft>
              <a:buNone/>
            </a:pPr>
            <a:r>
              <a:rPr lang="en"/>
              <a:t>The control process looks something like this. THe data glove collects input from the the finger rotations and palm coordinates. It then sends that data to the raspberry pi. The raspberry pi will use input one to control the finger servos at output 1. Simultaneously, the pi will use inverse kinematics to control the output of the elbow, shoulder, and wrist servos.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daef06b6ff70c3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daef06b6ff70c3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[Hudson]</a:t>
            </a:r>
            <a:endParaRPr/>
          </a:p>
          <a:p>
            <a:pPr indent="0" lvl="0" marL="0" rtl="0" algn="l">
              <a:spcBef>
                <a:spcPts val="0"/>
              </a:spcBef>
              <a:spcAft>
                <a:spcPts val="0"/>
              </a:spcAft>
              <a:buNone/>
            </a:pPr>
            <a:r>
              <a:rPr lang="en"/>
              <a:t>So these are the objectives we established for our project. The first is that we want to control the fingers of the robotic arm using a data glove. Next we want to control the movement of the wrist, bicep, and shoulder in space. Third is we want to grasp a ball that is at rest using master-slave manipulation. Finally, we want to throw and balance a ball.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daef06b6ff70c3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daef06b6ff70c3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[Hudson]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a90b65ad87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a90b65ad87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[Parker]</a:t>
            </a:r>
            <a:endParaRPr/>
          </a:p>
          <a:p>
            <a:pPr indent="0" lvl="0" marL="0" rtl="0" algn="l">
              <a:spcBef>
                <a:spcPts val="0"/>
              </a:spcBef>
              <a:spcAft>
                <a:spcPts val="0"/>
              </a:spcAft>
              <a:buNone/>
            </a:pPr>
            <a:r>
              <a:rPr lang="en"/>
              <a:t>The task we were given was to create a robotic platform that could manipulate and toss a ball. Which can be done a variety of ways.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7aecbbe6913ab1e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7aecbbe6913ab1e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[Hudson]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9cf00e2a5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9cf00e2a5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[Hudson]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9cf00e2a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9cf00e2a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[Hudson]</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daef06b6ff70c33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daef06b6ff70c3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[Hudson]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daef06b6ff70c3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daef06b6ff70c3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[Chase]</a:t>
            </a:r>
            <a:endParaRPr/>
          </a:p>
          <a:p>
            <a:pPr indent="0" lvl="0" marL="0" rtl="0" algn="l">
              <a:spcBef>
                <a:spcPts val="0"/>
              </a:spcBef>
              <a:spcAft>
                <a:spcPts val="0"/>
              </a:spcAft>
              <a:buNone/>
            </a:pPr>
            <a:r>
              <a:rPr lang="en"/>
              <a:t>Show what we have purchased and how much</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9cf00e2a5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9cf00e2a5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[Parker]</a:t>
            </a:r>
            <a:endParaRPr/>
          </a:p>
          <a:p>
            <a:pPr indent="0" lvl="0" marL="0" rtl="0" algn="l">
              <a:spcBef>
                <a:spcPts val="0"/>
              </a:spcBef>
              <a:spcAft>
                <a:spcPts val="0"/>
              </a:spcAft>
              <a:buNone/>
            </a:pPr>
            <a:r>
              <a:rPr lang="en"/>
              <a:t>This is how we kept track of deadlines and remained on track.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b387f3c02b_0_1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b387f3c02b_0_1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This has been a very challenging but very fulfilling senior project. We hope that you’ve enjoyed our CDR and we hope to have some really awesome results for you in the spring. We also plan on presenting at the spring symposium for the office of undergraduate research either a poster or oral presentation. We may also produce a journal paper down the road!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b387f3c02b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b387f3c02b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[Parker]</a:t>
            </a:r>
            <a:endParaRPr/>
          </a:p>
          <a:p>
            <a:pPr indent="0" lvl="0" marL="0" rtl="0" algn="l">
              <a:spcBef>
                <a:spcPts val="0"/>
              </a:spcBef>
              <a:spcAft>
                <a:spcPts val="0"/>
              </a:spcAft>
              <a:buNone/>
            </a:pPr>
            <a:r>
              <a:rPr lang="en"/>
              <a:t>We began </a:t>
            </a:r>
            <a:r>
              <a:rPr lang="en"/>
              <a:t>brainstorming</a:t>
            </a:r>
            <a:r>
              <a:rPr lang="en"/>
              <a:t> anything and </a:t>
            </a:r>
            <a:r>
              <a:rPr lang="en"/>
              <a:t>everything, no idea was left out. T</a:t>
            </a:r>
            <a:r>
              <a:rPr lang="en"/>
              <a:t>he first designs we considered were the basic build of what the robot would look like. We could go</a:t>
            </a:r>
            <a:r>
              <a:rPr lang="en"/>
              <a:t> with</a:t>
            </a:r>
            <a:r>
              <a:rPr lang="en"/>
              <a:t> some kind of robotic arm made of linkages, or we could make some kind of belt driven system with a basket/carriage/platform that would catch the ball.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b39f8f8772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b39f8f8772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[Parker]</a:t>
            </a:r>
            <a:endParaRPr/>
          </a:p>
          <a:p>
            <a:pPr indent="0" lvl="0" marL="0" rtl="0" algn="l">
              <a:spcBef>
                <a:spcPts val="0"/>
              </a:spcBef>
              <a:spcAft>
                <a:spcPts val="0"/>
              </a:spcAft>
              <a:buNone/>
            </a:pPr>
            <a:r>
              <a:rPr lang="en"/>
              <a:t>So with these two ideas in mind we came up with a few concepts and drew them up in CAD.</a:t>
            </a:r>
            <a:endParaRPr/>
          </a:p>
          <a:p>
            <a:pPr indent="0" lvl="0" marL="0" rtl="0" algn="l">
              <a:spcBef>
                <a:spcPts val="0"/>
              </a:spcBef>
              <a:spcAft>
                <a:spcPts val="0"/>
              </a:spcAft>
              <a:buNone/>
            </a:pPr>
            <a:r>
              <a:rPr lang="en"/>
              <a:t>The first </a:t>
            </a:r>
            <a:r>
              <a:rPr lang="en"/>
              <a:t>idea was to have a robotic arm mounted to a wooden frame and on the other side a human arm.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idea being that we would mount an OAK-D camera on the human side, grab a ball and move it to one of the receptacles shown on the front of the board, while doing this the Oak-D would track our movements while also communicating with the robotic arm, ideally replicating the humans movement and ultimately placing the ball where it should go.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for t</a:t>
            </a:r>
            <a:r>
              <a:rPr lang="en"/>
              <a:t>he basket, we came up with using a plinko board with a transparent sheet of glass on one side. </a:t>
            </a:r>
            <a:endParaRPr/>
          </a:p>
          <a:p>
            <a:pPr indent="0" lvl="0" marL="0" rtl="0" algn="l">
              <a:spcBef>
                <a:spcPts val="0"/>
              </a:spcBef>
              <a:spcAft>
                <a:spcPts val="0"/>
              </a:spcAft>
              <a:buNone/>
            </a:pPr>
            <a:r>
              <a:rPr lang="en"/>
              <a:t>And after placing a ping pong ball in the top, the ball will jump around somewhat sporadically while an OAK-D camera </a:t>
            </a:r>
            <a:r>
              <a:rPr lang="en"/>
              <a:t>equipped</a:t>
            </a:r>
            <a:r>
              <a:rPr lang="en"/>
              <a:t> with computer vision attempts to track the ball while also directing a carriage on a line rail where the basket will </a:t>
            </a:r>
            <a:r>
              <a:rPr lang="en"/>
              <a:t>attempt</a:t>
            </a:r>
            <a:r>
              <a:rPr lang="en"/>
              <a:t> to intercept the ball.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Using a robotic arm with multiple linkages offered us a lot flexibility when designing. It also invited the idea of teleoperation. Which is using a robot to perform tasks with a human as the operator. We delve into this in more detail later.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concept was interesting, but mostly involved</a:t>
            </a:r>
            <a:r>
              <a:rPr lang="en">
                <a:solidFill>
                  <a:schemeClr val="dk1"/>
                </a:solidFill>
              </a:rPr>
              <a:t> training our own A.I., </a:t>
            </a:r>
            <a:r>
              <a:rPr lang="en"/>
              <a:t>which we felt was too outside our knowledge base to accomplish at this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made a design </a:t>
            </a:r>
            <a:r>
              <a:rPr lang="en"/>
              <a:t>matrix</a:t>
            </a:r>
            <a:r>
              <a:rPr lang="en"/>
              <a:t> to effectively rank the two </a:t>
            </a:r>
            <a:r>
              <a:rPr lang="en"/>
              <a:t>designs</a:t>
            </a:r>
            <a:r>
              <a:rPr lang="en"/>
              <a:t> according to 5 parameters. Each parameter was ranked on a scale from 1 to 5, the lower the number the better. The five parameters we used were: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Manufacturability, which is the </a:t>
            </a:r>
            <a:r>
              <a:rPr lang="en">
                <a:solidFill>
                  <a:schemeClr val="dk1"/>
                </a:solidFill>
                <a:latin typeface="Calibri"/>
                <a:ea typeface="Calibri"/>
                <a:cs typeface="Calibri"/>
                <a:sym typeface="Calibri"/>
              </a:rPr>
              <a:t>Degree a product can be effectively manufactured.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t>V</a:t>
            </a:r>
            <a:r>
              <a:rPr lang="en"/>
              <a:t>ersatility which we defined as the </a:t>
            </a:r>
            <a:r>
              <a:rPr lang="en">
                <a:solidFill>
                  <a:schemeClr val="dk1"/>
                </a:solidFill>
                <a:latin typeface="Calibri"/>
                <a:ea typeface="Calibri"/>
                <a:cs typeface="Calibri"/>
                <a:sym typeface="Calibri"/>
              </a:rPr>
              <a:t>Adaptability of the design, and how </a:t>
            </a:r>
            <a:r>
              <a:rPr lang="en">
                <a:solidFill>
                  <a:schemeClr val="dk1"/>
                </a:solidFill>
                <a:latin typeface="Calibri"/>
                <a:ea typeface="Calibri"/>
                <a:cs typeface="Calibri"/>
                <a:sym typeface="Calibri"/>
              </a:rPr>
              <a:t>customizable</a:t>
            </a:r>
            <a:r>
              <a:rPr lang="en">
                <a:solidFill>
                  <a:schemeClr val="dk1"/>
                </a:solidFill>
                <a:latin typeface="Calibri"/>
                <a:ea typeface="Calibri"/>
                <a:cs typeface="Calibri"/>
                <a:sym typeface="Calibri"/>
              </a:rPr>
              <a:t> the design is.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t>I</a:t>
            </a:r>
            <a:r>
              <a:rPr lang="en"/>
              <a:t>ntrigue the only subjective parameter was measured by how exciting we thought the design would be.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lastly, the difficulty of the project.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arm build won out overall, so we decided to move in that direction.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b39f8f8772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b39f8f8772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[Parker]</a:t>
            </a:r>
            <a:endParaRPr/>
          </a:p>
          <a:p>
            <a:pPr indent="0" lvl="0" marL="0" rtl="0" algn="l">
              <a:spcBef>
                <a:spcPts val="0"/>
              </a:spcBef>
              <a:spcAft>
                <a:spcPts val="0"/>
              </a:spcAft>
              <a:buNone/>
            </a:pPr>
            <a:r>
              <a:rPr lang="en"/>
              <a:t>After making our decision we needed to decide what type of robotic arm we wanted. The two we chose were humanoid and articulated.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b39f8f8772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b39f8f8772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[Parker]</a:t>
            </a:r>
            <a:endParaRPr/>
          </a:p>
          <a:p>
            <a:pPr indent="0" lvl="0" marL="0" rtl="0" algn="l">
              <a:spcBef>
                <a:spcPts val="0"/>
              </a:spcBef>
              <a:spcAft>
                <a:spcPts val="0"/>
              </a:spcAft>
              <a:buNone/>
            </a:pPr>
            <a:r>
              <a:rPr lang="en"/>
              <a:t>So we compared these two designs just as we did with the basic build. There are actually a number of open-source designs for humanoid robots on the internet, such as the InMoov robot.</a:t>
            </a:r>
            <a:endParaRPr/>
          </a:p>
          <a:p>
            <a:pPr indent="0" lvl="0" marL="0" rtl="0" algn="l">
              <a:spcBef>
                <a:spcPts val="0"/>
              </a:spcBef>
              <a:spcAft>
                <a:spcPts val="0"/>
              </a:spcAft>
              <a:buNone/>
            </a:pPr>
            <a:r>
              <a:rPr lang="en"/>
              <a:t>All of the CAD models for the InMoov parts are free on the internet and can be 3D printed. They can be enormously complex, but ultimately the idea was very compelling and we were all excited to work on something like that</a:t>
            </a:r>
            <a:endParaRPr/>
          </a:p>
          <a:p>
            <a:pPr indent="0" lvl="0" marL="0" rtl="0" algn="l">
              <a:spcBef>
                <a:spcPts val="0"/>
              </a:spcBef>
              <a:spcAft>
                <a:spcPts val="0"/>
              </a:spcAft>
              <a:buNone/>
            </a:pPr>
            <a:r>
              <a:rPr lang="en"/>
              <a:t>A humanoid arm is also a much more realistic mechanism for replicating tossing and catching a ball. On the other hand, we have articulated robots. </a:t>
            </a:r>
            <a:endParaRPr/>
          </a:p>
          <a:p>
            <a:pPr indent="0" lvl="0" marL="0" rtl="0" algn="l">
              <a:spcBef>
                <a:spcPts val="0"/>
              </a:spcBef>
              <a:spcAft>
                <a:spcPts val="0"/>
              </a:spcAft>
              <a:buNone/>
            </a:pPr>
            <a:r>
              <a:rPr lang="en"/>
              <a:t>So these are by far the most common type of robot.</a:t>
            </a:r>
            <a:endParaRPr/>
          </a:p>
          <a:p>
            <a:pPr indent="0" lvl="0" marL="0" rtl="0" algn="l">
              <a:spcBef>
                <a:spcPts val="0"/>
              </a:spcBef>
              <a:spcAft>
                <a:spcPts val="0"/>
              </a:spcAft>
              <a:buNone/>
            </a:pPr>
            <a:r>
              <a:rPr lang="en"/>
              <a:t>But all of the industrial grade ones are far too expensive, build-your-own kits are available for purchase but are too weak and lack </a:t>
            </a:r>
            <a:r>
              <a:rPr lang="en"/>
              <a:t>the</a:t>
            </a:r>
            <a:r>
              <a:rPr lang="en"/>
              <a:t> customizable capabilities we need to change the end-effector. </a:t>
            </a:r>
            <a:endParaRPr/>
          </a:p>
          <a:p>
            <a:pPr indent="0" lvl="0" marL="0" rtl="0" algn="l">
              <a:spcBef>
                <a:spcPts val="0"/>
              </a:spcBef>
              <a:spcAft>
                <a:spcPts val="0"/>
              </a:spcAft>
              <a:buNone/>
            </a:pPr>
            <a:r>
              <a:rPr lang="en"/>
              <a:t>Using our design matrix rated each of these two and concluded that the humanoid concept was the one we wanted to pursue.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b39f8f8772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b39f8f8772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[Chase]</a:t>
            </a:r>
            <a:endParaRPr/>
          </a:p>
          <a:p>
            <a:pPr indent="0" lvl="0" marL="0" rtl="0" algn="l">
              <a:spcBef>
                <a:spcPts val="0"/>
              </a:spcBef>
              <a:spcAft>
                <a:spcPts val="0"/>
              </a:spcAft>
              <a:buNone/>
            </a:pPr>
            <a:r>
              <a:rPr lang="en"/>
              <a:t>So now our design tree looked like this. The next decision to make was how we were going to collect usable input for teleoperation. The two ideas we considered were a data glove, which is quite similar to a haptic glove, only without the tactile feedback. Versus an OAK-D camera as previously mentioned.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b39f8f8772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b39f8f8772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[Chase]</a:t>
            </a:r>
            <a:endParaRPr/>
          </a:p>
          <a:p>
            <a:pPr indent="0" lvl="0" marL="0" rtl="0" algn="l">
              <a:spcBef>
                <a:spcPts val="0"/>
              </a:spcBef>
              <a:spcAft>
                <a:spcPts val="0"/>
              </a:spcAft>
              <a:buNone/>
            </a:pPr>
            <a:r>
              <a:rPr lang="en"/>
              <a:t>So once again, the OAK-D was still too complex for this application. We also did not have a way for the camera to track the hand pose in space when the wrist turns. However, a data glove can be created quite easily with minimal 3d printing, wiring, and soldering. We found the data glove concept to be challenging, but doable with our current knowledge. We rated these as well and the data glove won.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b39f8f8772_0_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b39f8f8772_0_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[Chase]</a:t>
            </a:r>
            <a:endParaRPr/>
          </a:p>
          <a:p>
            <a:pPr indent="0" lvl="0" marL="0" rtl="0" algn="l">
              <a:spcBef>
                <a:spcPts val="0"/>
              </a:spcBef>
              <a:spcAft>
                <a:spcPts val="0"/>
              </a:spcAft>
              <a:buNone/>
            </a:pPr>
            <a:r>
              <a:rPr lang="en"/>
              <a:t>So now that we decided how we would collect input, the next step was to pick out a brain. Which microcontroller was better for this application? A raspberry pi or arduino?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www.youtube.com/watch?v=rWHk4ht-boM" TargetMode="Externa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907275" y="2790775"/>
            <a:ext cx="3501000" cy="4332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1800"/>
              <a:t>-</a:t>
            </a:r>
            <a:r>
              <a:rPr lang="en" sz="1800"/>
              <a:t>Critical Design Review-</a:t>
            </a:r>
            <a:endParaRPr sz="1800"/>
          </a:p>
        </p:txBody>
      </p:sp>
      <p:sp>
        <p:nvSpPr>
          <p:cNvPr id="135" name="Google Shape;135;p13"/>
          <p:cNvSpPr txBox="1"/>
          <p:nvPr>
            <p:ph idx="1" type="subTitle"/>
          </p:nvPr>
        </p:nvSpPr>
        <p:spPr>
          <a:xfrm>
            <a:off x="229600" y="4356600"/>
            <a:ext cx="46512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Ethan Barlow, </a:t>
            </a:r>
            <a:r>
              <a:rPr lang="en"/>
              <a:t>Chase Call,</a:t>
            </a:r>
            <a:r>
              <a:rPr lang="en"/>
              <a:t> Hudson Hiatt, and Parker Bentley</a:t>
            </a:r>
            <a:endParaRPr/>
          </a:p>
        </p:txBody>
      </p:sp>
      <p:sp>
        <p:nvSpPr>
          <p:cNvPr id="136" name="Google Shape;136;p13"/>
          <p:cNvSpPr txBox="1"/>
          <p:nvPr>
            <p:ph type="ctrTitle"/>
          </p:nvPr>
        </p:nvSpPr>
        <p:spPr>
          <a:xfrm>
            <a:off x="3031000" y="992850"/>
            <a:ext cx="5731200" cy="1578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Master-Slave </a:t>
            </a:r>
            <a:endParaRPr/>
          </a:p>
          <a:p>
            <a:pPr indent="0" lvl="0" marL="0" rtl="0" algn="ctr">
              <a:spcBef>
                <a:spcPts val="0"/>
              </a:spcBef>
              <a:spcAft>
                <a:spcPts val="0"/>
              </a:spcAft>
              <a:buNone/>
            </a:pPr>
            <a:r>
              <a:rPr lang="en"/>
              <a:t>Robotic Arm for Ball Manipulation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Microcontroller</a:t>
            </a:r>
            <a:r>
              <a:rPr lang="en"/>
              <a:t> Design</a:t>
            </a:r>
            <a:endParaRPr/>
          </a:p>
        </p:txBody>
      </p:sp>
      <p:sp>
        <p:nvSpPr>
          <p:cNvPr id="278" name="Google Shape;278;p22"/>
          <p:cNvSpPr txBox="1"/>
          <p:nvPr>
            <p:ph idx="1" type="body"/>
          </p:nvPr>
        </p:nvSpPr>
        <p:spPr>
          <a:xfrm>
            <a:off x="456575" y="2049950"/>
            <a:ext cx="4244100" cy="1382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Very powerful processor.</a:t>
            </a:r>
            <a:endParaRPr/>
          </a:p>
          <a:p>
            <a:pPr indent="-311150" lvl="0" marL="457200" rtl="0" algn="l">
              <a:spcBef>
                <a:spcPts val="0"/>
              </a:spcBef>
              <a:spcAft>
                <a:spcPts val="0"/>
              </a:spcAft>
              <a:buSzPts val="1300"/>
              <a:buChar char="●"/>
            </a:pPr>
            <a:r>
              <a:rPr lang="en"/>
              <a:t>Doesn’t require separate computer.</a:t>
            </a:r>
            <a:endParaRPr/>
          </a:p>
          <a:p>
            <a:pPr indent="-311150" lvl="0" marL="457200" rtl="0" algn="l">
              <a:spcBef>
                <a:spcPts val="0"/>
              </a:spcBef>
              <a:spcAft>
                <a:spcPts val="0"/>
              </a:spcAft>
              <a:buSzPts val="1300"/>
              <a:buChar char="●"/>
            </a:pPr>
            <a:r>
              <a:rPr lang="en"/>
              <a:t>Compatible w/ Spyder, Python, and MyRobotLab.</a:t>
            </a:r>
            <a:endParaRPr/>
          </a:p>
          <a:p>
            <a:pPr indent="-311150" lvl="0" marL="457200" rtl="0" algn="l">
              <a:spcBef>
                <a:spcPts val="0"/>
              </a:spcBef>
              <a:spcAft>
                <a:spcPts val="0"/>
              </a:spcAft>
              <a:buSzPts val="1300"/>
              <a:buChar char="●"/>
            </a:pPr>
            <a:r>
              <a:rPr lang="en"/>
              <a:t>Ergonomic and simple.</a:t>
            </a:r>
            <a:endParaRPr/>
          </a:p>
          <a:p>
            <a:pPr indent="-311150" lvl="0" marL="457200" rtl="0" algn="l">
              <a:spcBef>
                <a:spcPts val="0"/>
              </a:spcBef>
              <a:spcAft>
                <a:spcPts val="0"/>
              </a:spcAft>
              <a:buSzPts val="1300"/>
              <a:buChar char="●"/>
            </a:pPr>
            <a:r>
              <a:rPr lang="en"/>
              <a:t>Contains plenty of ports for convenience.</a:t>
            </a:r>
            <a:endParaRPr/>
          </a:p>
        </p:txBody>
      </p:sp>
      <p:sp>
        <p:nvSpPr>
          <p:cNvPr id="279" name="Google Shape;279;p22"/>
          <p:cNvSpPr txBox="1"/>
          <p:nvPr>
            <p:ph idx="2" type="body"/>
          </p:nvPr>
        </p:nvSpPr>
        <p:spPr>
          <a:xfrm>
            <a:off x="4933225" y="2049900"/>
            <a:ext cx="3760500" cy="1353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Less powerful.</a:t>
            </a:r>
            <a:endParaRPr/>
          </a:p>
          <a:p>
            <a:pPr indent="-311150" lvl="0" marL="457200" rtl="0" algn="l">
              <a:spcBef>
                <a:spcPts val="0"/>
              </a:spcBef>
              <a:spcAft>
                <a:spcPts val="0"/>
              </a:spcAft>
              <a:buSzPts val="1300"/>
              <a:buChar char="●"/>
            </a:pPr>
            <a:r>
              <a:rPr lang="en"/>
              <a:t>Might require multiple, interconnected arduinos.</a:t>
            </a:r>
            <a:endParaRPr/>
          </a:p>
          <a:p>
            <a:pPr indent="-311150" lvl="0" marL="457200" rtl="0" algn="l">
              <a:spcBef>
                <a:spcPts val="0"/>
              </a:spcBef>
              <a:spcAft>
                <a:spcPts val="0"/>
              </a:spcAft>
              <a:buSzPts val="1300"/>
              <a:buChar char="●"/>
            </a:pPr>
            <a:r>
              <a:rPr lang="en"/>
              <a:t>Requires arduino language (C-based, which we are less familiar with).</a:t>
            </a:r>
            <a:endParaRPr/>
          </a:p>
        </p:txBody>
      </p:sp>
      <p:sp>
        <p:nvSpPr>
          <p:cNvPr id="280" name="Google Shape;280;p22"/>
          <p:cNvSpPr txBox="1"/>
          <p:nvPr/>
        </p:nvSpPr>
        <p:spPr>
          <a:xfrm>
            <a:off x="1107425" y="1780375"/>
            <a:ext cx="193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Raspberry Pi 400</a:t>
            </a:r>
            <a:endParaRPr>
              <a:solidFill>
                <a:schemeClr val="lt1"/>
              </a:solidFill>
              <a:latin typeface="Lato"/>
              <a:ea typeface="Lato"/>
              <a:cs typeface="Lato"/>
              <a:sym typeface="Lato"/>
            </a:endParaRPr>
          </a:p>
        </p:txBody>
      </p:sp>
      <p:sp>
        <p:nvSpPr>
          <p:cNvPr id="281" name="Google Shape;281;p22"/>
          <p:cNvSpPr txBox="1"/>
          <p:nvPr/>
        </p:nvSpPr>
        <p:spPr>
          <a:xfrm>
            <a:off x="6102837" y="1780375"/>
            <a:ext cx="180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Arduino Mega/Uno</a:t>
            </a:r>
            <a:endParaRPr>
              <a:solidFill>
                <a:schemeClr val="lt1"/>
              </a:solidFill>
              <a:latin typeface="Lato"/>
              <a:ea typeface="Lato"/>
              <a:cs typeface="Lato"/>
              <a:sym typeface="Lato"/>
            </a:endParaRPr>
          </a:p>
        </p:txBody>
      </p:sp>
      <p:pic>
        <p:nvPicPr>
          <p:cNvPr id="282" name="Google Shape;282;p22"/>
          <p:cNvPicPr preferRelativeResize="0"/>
          <p:nvPr/>
        </p:nvPicPr>
        <p:blipFill>
          <a:blip r:embed="rId3">
            <a:alphaModFix/>
          </a:blip>
          <a:stretch>
            <a:fillRect/>
          </a:stretch>
        </p:blipFill>
        <p:spPr>
          <a:xfrm>
            <a:off x="699325" y="3418150"/>
            <a:ext cx="2754179" cy="1549226"/>
          </a:xfrm>
          <a:prstGeom prst="rect">
            <a:avLst/>
          </a:prstGeom>
          <a:noFill/>
          <a:ln>
            <a:noFill/>
          </a:ln>
        </p:spPr>
      </p:pic>
      <p:graphicFrame>
        <p:nvGraphicFramePr>
          <p:cNvPr id="283" name="Google Shape;283;p22"/>
          <p:cNvGraphicFramePr/>
          <p:nvPr/>
        </p:nvGraphicFramePr>
        <p:xfrm>
          <a:off x="5932838" y="180175"/>
          <a:ext cx="3000000" cy="3000000"/>
        </p:xfrm>
        <a:graphic>
          <a:graphicData uri="http://schemas.openxmlformats.org/drawingml/2006/table">
            <a:tbl>
              <a:tblPr>
                <a:noFill/>
                <a:tableStyleId>{68281721-D04D-48C2-829B-F771485E3668}</a:tableStyleId>
              </a:tblPr>
              <a:tblGrid>
                <a:gridCol w="1076325"/>
                <a:gridCol w="952500"/>
                <a:gridCol w="952500"/>
              </a:tblGrid>
              <a:tr h="219075">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Parameters</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Raspberry Pi</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Arduino</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Cost</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9B6E"/>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Manufacturability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Versatility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B96A"/>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Intrigue</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Difficulty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B96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B96A"/>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Total</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10</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r>
            </a:tbl>
          </a:graphicData>
        </a:graphic>
      </p:graphicFrame>
      <p:pic>
        <p:nvPicPr>
          <p:cNvPr id="284" name="Google Shape;284;p22"/>
          <p:cNvPicPr preferRelativeResize="0"/>
          <p:nvPr/>
        </p:nvPicPr>
        <p:blipFill rotWithShape="1">
          <a:blip r:embed="rId4">
            <a:alphaModFix/>
          </a:blip>
          <a:srcRect b="13906" l="0" r="0" t="16354"/>
          <a:stretch/>
        </p:blipFill>
        <p:spPr>
          <a:xfrm>
            <a:off x="5513513" y="3413038"/>
            <a:ext cx="2981325" cy="15594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3"/>
          <p:cNvSpPr txBox="1"/>
          <p:nvPr>
            <p:ph type="title"/>
          </p:nvPr>
        </p:nvSpPr>
        <p:spPr>
          <a:xfrm>
            <a:off x="1117050" y="4037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Design</a:t>
            </a:r>
            <a:endParaRPr/>
          </a:p>
        </p:txBody>
      </p:sp>
      <p:sp>
        <p:nvSpPr>
          <p:cNvPr id="290" name="Google Shape;290;p23"/>
          <p:cNvSpPr/>
          <p:nvPr/>
        </p:nvSpPr>
        <p:spPr>
          <a:xfrm>
            <a:off x="304325" y="1871850"/>
            <a:ext cx="630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100">
                <a:solidFill>
                  <a:srgbClr val="0C58D3"/>
                </a:solidFill>
                <a:latin typeface="Roboto"/>
                <a:ea typeface="Roboto"/>
                <a:cs typeface="Roboto"/>
                <a:sym typeface="Roboto"/>
              </a:rPr>
              <a:t>Robot</a:t>
            </a:r>
            <a:endParaRPr sz="1100">
              <a:solidFill>
                <a:srgbClr val="0C58D3"/>
              </a:solidFill>
              <a:latin typeface="Roboto"/>
              <a:ea typeface="Roboto"/>
              <a:cs typeface="Roboto"/>
              <a:sym typeface="Roboto"/>
            </a:endParaRPr>
          </a:p>
        </p:txBody>
      </p:sp>
      <p:sp>
        <p:nvSpPr>
          <p:cNvPr id="291" name="Google Shape;291;p23"/>
          <p:cNvSpPr/>
          <p:nvPr/>
        </p:nvSpPr>
        <p:spPr>
          <a:xfrm>
            <a:off x="1552803" y="2437786"/>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Basic Build?</a:t>
            </a:r>
            <a:endParaRPr sz="1100">
              <a:solidFill>
                <a:srgbClr val="0C58D3"/>
              </a:solidFill>
              <a:latin typeface="Roboto"/>
              <a:ea typeface="Roboto"/>
              <a:cs typeface="Roboto"/>
              <a:sym typeface="Roboto"/>
            </a:endParaRPr>
          </a:p>
        </p:txBody>
      </p:sp>
      <p:sp>
        <p:nvSpPr>
          <p:cNvPr id="292" name="Google Shape;292;p23"/>
          <p:cNvSpPr/>
          <p:nvPr/>
        </p:nvSpPr>
        <p:spPr>
          <a:xfrm>
            <a:off x="1431797" y="1871850"/>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 &amp; Linkages</a:t>
            </a:r>
            <a:endParaRPr sz="1100">
              <a:solidFill>
                <a:srgbClr val="0C58D3"/>
              </a:solidFill>
              <a:latin typeface="Roboto"/>
              <a:ea typeface="Roboto"/>
              <a:cs typeface="Roboto"/>
              <a:sym typeface="Roboto"/>
            </a:endParaRPr>
          </a:p>
        </p:txBody>
      </p:sp>
      <p:cxnSp>
        <p:nvCxnSpPr>
          <p:cNvPr id="293" name="Google Shape;293;p23"/>
          <p:cNvCxnSpPr>
            <a:stCxn id="290" idx="3"/>
            <a:endCxn id="292" idx="1"/>
          </p:cNvCxnSpPr>
          <p:nvPr/>
        </p:nvCxnSpPr>
        <p:spPr>
          <a:xfrm>
            <a:off x="934925" y="1994100"/>
            <a:ext cx="496800" cy="0"/>
          </a:xfrm>
          <a:prstGeom prst="straightConnector1">
            <a:avLst/>
          </a:prstGeom>
          <a:noFill/>
          <a:ln cap="flat" cmpd="sng" w="28575">
            <a:solidFill>
              <a:schemeClr val="dk2"/>
            </a:solidFill>
            <a:prstDash val="solid"/>
            <a:round/>
            <a:headEnd len="med" w="med" type="none"/>
            <a:tailEnd len="med" w="med" type="triangle"/>
          </a:ln>
        </p:spPr>
      </p:cxnSp>
      <p:cxnSp>
        <p:nvCxnSpPr>
          <p:cNvPr id="294" name="Google Shape;294;p23"/>
          <p:cNvCxnSpPr/>
          <p:nvPr/>
        </p:nvCxnSpPr>
        <p:spPr>
          <a:xfrm>
            <a:off x="1093860" y="1994137"/>
            <a:ext cx="0" cy="1134300"/>
          </a:xfrm>
          <a:prstGeom prst="straightConnector1">
            <a:avLst/>
          </a:prstGeom>
          <a:noFill/>
          <a:ln cap="flat" cmpd="sng" w="28575">
            <a:solidFill>
              <a:schemeClr val="dk2"/>
            </a:solidFill>
            <a:prstDash val="solid"/>
            <a:round/>
            <a:headEnd len="med" w="med" type="none"/>
            <a:tailEnd len="med" w="med" type="none"/>
          </a:ln>
        </p:spPr>
      </p:cxnSp>
      <p:sp>
        <p:nvSpPr>
          <p:cNvPr id="295" name="Google Shape;295;p23"/>
          <p:cNvSpPr/>
          <p:nvPr/>
        </p:nvSpPr>
        <p:spPr>
          <a:xfrm>
            <a:off x="1431786" y="3003721"/>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Basket/</a:t>
            </a:r>
            <a:endParaRPr sz="1100">
              <a:solidFill>
                <a:srgbClr val="0C58D3"/>
              </a:solidFill>
              <a:latin typeface="Roboto"/>
              <a:ea typeface="Roboto"/>
              <a:cs typeface="Roboto"/>
              <a:sym typeface="Roboto"/>
            </a:endParaRPr>
          </a:p>
          <a:p>
            <a:pPr indent="0" lvl="0" marL="0" rtl="0" algn="ctr">
              <a:spcBef>
                <a:spcPts val="0"/>
              </a:spcBef>
              <a:spcAft>
                <a:spcPts val="0"/>
              </a:spcAft>
              <a:buNone/>
            </a:pPr>
            <a:r>
              <a:rPr lang="en" sz="1100">
                <a:solidFill>
                  <a:srgbClr val="0C58D3"/>
                </a:solidFill>
                <a:latin typeface="Roboto"/>
                <a:ea typeface="Roboto"/>
                <a:cs typeface="Roboto"/>
                <a:sym typeface="Roboto"/>
              </a:rPr>
              <a:t>Carriage</a:t>
            </a:r>
            <a:endParaRPr sz="1100">
              <a:solidFill>
                <a:srgbClr val="0C58D3"/>
              </a:solidFill>
              <a:latin typeface="Roboto"/>
              <a:ea typeface="Roboto"/>
              <a:cs typeface="Roboto"/>
              <a:sym typeface="Roboto"/>
            </a:endParaRPr>
          </a:p>
        </p:txBody>
      </p:sp>
      <p:cxnSp>
        <p:nvCxnSpPr>
          <p:cNvPr id="296" name="Google Shape;296;p23"/>
          <p:cNvCxnSpPr>
            <a:endCxn id="295" idx="1"/>
          </p:cNvCxnSpPr>
          <p:nvPr/>
        </p:nvCxnSpPr>
        <p:spPr>
          <a:xfrm>
            <a:off x="1085586" y="3124171"/>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297" name="Google Shape;297;p23"/>
          <p:cNvSpPr/>
          <p:nvPr/>
        </p:nvSpPr>
        <p:spPr>
          <a:xfrm>
            <a:off x="3072547" y="1873037"/>
            <a:ext cx="933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Humanoid</a:t>
            </a:r>
            <a:endParaRPr sz="1100">
              <a:solidFill>
                <a:srgbClr val="0C58D3"/>
              </a:solidFill>
              <a:latin typeface="Roboto"/>
              <a:ea typeface="Roboto"/>
              <a:cs typeface="Roboto"/>
              <a:sym typeface="Roboto"/>
            </a:endParaRPr>
          </a:p>
        </p:txBody>
      </p:sp>
      <p:cxnSp>
        <p:nvCxnSpPr>
          <p:cNvPr id="298" name="Google Shape;298;p23"/>
          <p:cNvCxnSpPr>
            <a:endCxn id="297" idx="1"/>
          </p:cNvCxnSpPr>
          <p:nvPr/>
        </p:nvCxnSpPr>
        <p:spPr>
          <a:xfrm>
            <a:off x="2575447" y="1995287"/>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299" name="Google Shape;299;p23"/>
          <p:cNvCxnSpPr/>
          <p:nvPr/>
        </p:nvCxnSpPr>
        <p:spPr>
          <a:xfrm>
            <a:off x="2734617" y="1995325"/>
            <a:ext cx="0" cy="1134300"/>
          </a:xfrm>
          <a:prstGeom prst="straightConnector1">
            <a:avLst/>
          </a:prstGeom>
          <a:noFill/>
          <a:ln cap="flat" cmpd="sng" w="28575">
            <a:solidFill>
              <a:schemeClr val="dk2"/>
            </a:solidFill>
            <a:prstDash val="solid"/>
            <a:round/>
            <a:headEnd len="med" w="med" type="none"/>
            <a:tailEnd len="med" w="med" type="none"/>
          </a:ln>
        </p:spPr>
      </p:cxnSp>
      <p:sp>
        <p:nvSpPr>
          <p:cNvPr id="300" name="Google Shape;300;p23"/>
          <p:cNvSpPr/>
          <p:nvPr/>
        </p:nvSpPr>
        <p:spPr>
          <a:xfrm>
            <a:off x="3072545" y="3004909"/>
            <a:ext cx="933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Articulated</a:t>
            </a:r>
            <a:endParaRPr sz="1100">
              <a:solidFill>
                <a:srgbClr val="0C58D3"/>
              </a:solidFill>
              <a:latin typeface="Roboto"/>
              <a:ea typeface="Roboto"/>
              <a:cs typeface="Roboto"/>
              <a:sym typeface="Roboto"/>
            </a:endParaRPr>
          </a:p>
        </p:txBody>
      </p:sp>
      <p:cxnSp>
        <p:nvCxnSpPr>
          <p:cNvPr id="301" name="Google Shape;301;p23"/>
          <p:cNvCxnSpPr>
            <a:endCxn id="300" idx="1"/>
          </p:cNvCxnSpPr>
          <p:nvPr/>
        </p:nvCxnSpPr>
        <p:spPr>
          <a:xfrm>
            <a:off x="2726345" y="3125359"/>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302" name="Google Shape;302;p23"/>
          <p:cNvSpPr/>
          <p:nvPr/>
        </p:nvSpPr>
        <p:spPr>
          <a:xfrm>
            <a:off x="3078916" y="2438973"/>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 Type?</a:t>
            </a:r>
            <a:endParaRPr sz="1100">
              <a:solidFill>
                <a:srgbClr val="0C58D3"/>
              </a:solidFill>
              <a:latin typeface="Roboto"/>
              <a:ea typeface="Roboto"/>
              <a:cs typeface="Roboto"/>
              <a:sym typeface="Roboto"/>
            </a:endParaRPr>
          </a:p>
        </p:txBody>
      </p:sp>
      <p:sp>
        <p:nvSpPr>
          <p:cNvPr id="303" name="Google Shape;303;p23"/>
          <p:cNvSpPr/>
          <p:nvPr/>
        </p:nvSpPr>
        <p:spPr>
          <a:xfrm>
            <a:off x="4462279" y="1874236"/>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Data Glove</a:t>
            </a:r>
            <a:endParaRPr sz="1100">
              <a:solidFill>
                <a:srgbClr val="0C58D3"/>
              </a:solidFill>
              <a:latin typeface="Roboto"/>
              <a:ea typeface="Roboto"/>
              <a:cs typeface="Roboto"/>
              <a:sym typeface="Roboto"/>
            </a:endParaRPr>
          </a:p>
        </p:txBody>
      </p:sp>
      <p:cxnSp>
        <p:nvCxnSpPr>
          <p:cNvPr id="304" name="Google Shape;304;p23"/>
          <p:cNvCxnSpPr>
            <a:endCxn id="303" idx="1"/>
          </p:cNvCxnSpPr>
          <p:nvPr/>
        </p:nvCxnSpPr>
        <p:spPr>
          <a:xfrm>
            <a:off x="3965179" y="1996486"/>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305" name="Google Shape;305;p23"/>
          <p:cNvCxnSpPr/>
          <p:nvPr/>
        </p:nvCxnSpPr>
        <p:spPr>
          <a:xfrm>
            <a:off x="4124341" y="1996523"/>
            <a:ext cx="0" cy="1134300"/>
          </a:xfrm>
          <a:prstGeom prst="straightConnector1">
            <a:avLst/>
          </a:prstGeom>
          <a:noFill/>
          <a:ln cap="flat" cmpd="sng" w="28575">
            <a:solidFill>
              <a:schemeClr val="dk2"/>
            </a:solidFill>
            <a:prstDash val="solid"/>
            <a:round/>
            <a:headEnd len="med" w="med" type="none"/>
            <a:tailEnd len="med" w="med" type="none"/>
          </a:ln>
        </p:spPr>
      </p:cxnSp>
      <p:sp>
        <p:nvSpPr>
          <p:cNvPr id="306" name="Google Shape;306;p23"/>
          <p:cNvSpPr/>
          <p:nvPr/>
        </p:nvSpPr>
        <p:spPr>
          <a:xfrm>
            <a:off x="4462267" y="3006107"/>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OAK-D Camera</a:t>
            </a:r>
            <a:endParaRPr sz="1100">
              <a:solidFill>
                <a:srgbClr val="0C58D3"/>
              </a:solidFill>
              <a:latin typeface="Roboto"/>
              <a:ea typeface="Roboto"/>
              <a:cs typeface="Roboto"/>
              <a:sym typeface="Roboto"/>
            </a:endParaRPr>
          </a:p>
        </p:txBody>
      </p:sp>
      <p:cxnSp>
        <p:nvCxnSpPr>
          <p:cNvPr id="307" name="Google Shape;307;p23"/>
          <p:cNvCxnSpPr>
            <a:endCxn id="306" idx="1"/>
          </p:cNvCxnSpPr>
          <p:nvPr/>
        </p:nvCxnSpPr>
        <p:spPr>
          <a:xfrm>
            <a:off x="4116067" y="3126557"/>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308" name="Google Shape;308;p23"/>
          <p:cNvSpPr/>
          <p:nvPr/>
        </p:nvSpPr>
        <p:spPr>
          <a:xfrm>
            <a:off x="4409766" y="2440182"/>
            <a:ext cx="12258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Input?</a:t>
            </a:r>
            <a:endParaRPr sz="1100">
              <a:solidFill>
                <a:srgbClr val="0C58D3"/>
              </a:solidFill>
              <a:latin typeface="Roboto"/>
              <a:ea typeface="Roboto"/>
              <a:cs typeface="Roboto"/>
              <a:sym typeface="Roboto"/>
            </a:endParaRPr>
          </a:p>
        </p:txBody>
      </p:sp>
      <p:sp>
        <p:nvSpPr>
          <p:cNvPr id="309" name="Google Shape;309;p23"/>
          <p:cNvSpPr/>
          <p:nvPr/>
        </p:nvSpPr>
        <p:spPr>
          <a:xfrm>
            <a:off x="6029505" y="1874236"/>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Raspberry Pi</a:t>
            </a:r>
            <a:endParaRPr sz="1100">
              <a:solidFill>
                <a:srgbClr val="0C58D3"/>
              </a:solidFill>
              <a:latin typeface="Roboto"/>
              <a:ea typeface="Roboto"/>
              <a:cs typeface="Roboto"/>
              <a:sym typeface="Roboto"/>
            </a:endParaRPr>
          </a:p>
        </p:txBody>
      </p:sp>
      <p:cxnSp>
        <p:nvCxnSpPr>
          <p:cNvPr id="310" name="Google Shape;310;p23"/>
          <p:cNvCxnSpPr>
            <a:endCxn id="309" idx="1"/>
          </p:cNvCxnSpPr>
          <p:nvPr/>
        </p:nvCxnSpPr>
        <p:spPr>
          <a:xfrm>
            <a:off x="5532405" y="1996486"/>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311" name="Google Shape;311;p23"/>
          <p:cNvCxnSpPr/>
          <p:nvPr/>
        </p:nvCxnSpPr>
        <p:spPr>
          <a:xfrm>
            <a:off x="5691568" y="1996523"/>
            <a:ext cx="0" cy="1134300"/>
          </a:xfrm>
          <a:prstGeom prst="straightConnector1">
            <a:avLst/>
          </a:prstGeom>
          <a:noFill/>
          <a:ln cap="flat" cmpd="sng" w="28575">
            <a:solidFill>
              <a:schemeClr val="dk2"/>
            </a:solidFill>
            <a:prstDash val="solid"/>
            <a:round/>
            <a:headEnd len="med" w="med" type="none"/>
            <a:tailEnd len="med" w="med" type="none"/>
          </a:ln>
        </p:spPr>
      </p:cxnSp>
      <p:sp>
        <p:nvSpPr>
          <p:cNvPr id="312" name="Google Shape;312;p23"/>
          <p:cNvSpPr/>
          <p:nvPr/>
        </p:nvSpPr>
        <p:spPr>
          <a:xfrm>
            <a:off x="6029494" y="3006107"/>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Arduino</a:t>
            </a:r>
            <a:endParaRPr sz="1100">
              <a:solidFill>
                <a:srgbClr val="0C58D3"/>
              </a:solidFill>
              <a:latin typeface="Roboto"/>
              <a:ea typeface="Roboto"/>
              <a:cs typeface="Roboto"/>
              <a:sym typeface="Roboto"/>
            </a:endParaRPr>
          </a:p>
        </p:txBody>
      </p:sp>
      <p:cxnSp>
        <p:nvCxnSpPr>
          <p:cNvPr id="313" name="Google Shape;313;p23"/>
          <p:cNvCxnSpPr>
            <a:endCxn id="312" idx="1"/>
          </p:cNvCxnSpPr>
          <p:nvPr/>
        </p:nvCxnSpPr>
        <p:spPr>
          <a:xfrm>
            <a:off x="5683294" y="3126557"/>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314" name="Google Shape;314;p23"/>
          <p:cNvSpPr/>
          <p:nvPr/>
        </p:nvSpPr>
        <p:spPr>
          <a:xfrm>
            <a:off x="5980836" y="2440182"/>
            <a:ext cx="12258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Microcontroller?</a:t>
            </a:r>
            <a:endParaRPr sz="1100">
              <a:solidFill>
                <a:srgbClr val="0C58D3"/>
              </a:solidFill>
              <a:latin typeface="Roboto"/>
              <a:ea typeface="Roboto"/>
              <a:cs typeface="Roboto"/>
              <a:sym typeface="Roboto"/>
            </a:endParaRPr>
          </a:p>
        </p:txBody>
      </p:sp>
      <p:sp>
        <p:nvSpPr>
          <p:cNvPr id="315" name="Google Shape;315;p23"/>
          <p:cNvSpPr/>
          <p:nvPr/>
        </p:nvSpPr>
        <p:spPr>
          <a:xfrm>
            <a:off x="7662552" y="1874225"/>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Flex Sensor</a:t>
            </a:r>
            <a:endParaRPr sz="1100">
              <a:solidFill>
                <a:srgbClr val="0C58D3"/>
              </a:solidFill>
              <a:latin typeface="Roboto"/>
              <a:ea typeface="Roboto"/>
              <a:cs typeface="Roboto"/>
              <a:sym typeface="Roboto"/>
            </a:endParaRPr>
          </a:p>
        </p:txBody>
      </p:sp>
      <p:cxnSp>
        <p:nvCxnSpPr>
          <p:cNvPr id="316" name="Google Shape;316;p23"/>
          <p:cNvCxnSpPr>
            <a:endCxn id="315" idx="1"/>
          </p:cNvCxnSpPr>
          <p:nvPr/>
        </p:nvCxnSpPr>
        <p:spPr>
          <a:xfrm>
            <a:off x="7165452" y="1996475"/>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317" name="Google Shape;317;p23"/>
          <p:cNvCxnSpPr/>
          <p:nvPr/>
        </p:nvCxnSpPr>
        <p:spPr>
          <a:xfrm>
            <a:off x="7324615" y="1996512"/>
            <a:ext cx="0" cy="1134300"/>
          </a:xfrm>
          <a:prstGeom prst="straightConnector1">
            <a:avLst/>
          </a:prstGeom>
          <a:noFill/>
          <a:ln cap="flat" cmpd="sng" w="28575">
            <a:solidFill>
              <a:schemeClr val="dk2"/>
            </a:solidFill>
            <a:prstDash val="solid"/>
            <a:round/>
            <a:headEnd len="med" w="med" type="none"/>
            <a:tailEnd len="med" w="med" type="none"/>
          </a:ln>
        </p:spPr>
      </p:cxnSp>
      <p:sp>
        <p:nvSpPr>
          <p:cNvPr id="318" name="Google Shape;318;p23"/>
          <p:cNvSpPr/>
          <p:nvPr/>
        </p:nvSpPr>
        <p:spPr>
          <a:xfrm>
            <a:off x="7662541" y="3006096"/>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Potentiometer</a:t>
            </a:r>
            <a:endParaRPr sz="1100">
              <a:solidFill>
                <a:srgbClr val="0C58D3"/>
              </a:solidFill>
              <a:latin typeface="Roboto"/>
              <a:ea typeface="Roboto"/>
              <a:cs typeface="Roboto"/>
              <a:sym typeface="Roboto"/>
            </a:endParaRPr>
          </a:p>
        </p:txBody>
      </p:sp>
      <p:cxnSp>
        <p:nvCxnSpPr>
          <p:cNvPr id="319" name="Google Shape;319;p23"/>
          <p:cNvCxnSpPr>
            <a:endCxn id="318" idx="1"/>
          </p:cNvCxnSpPr>
          <p:nvPr/>
        </p:nvCxnSpPr>
        <p:spPr>
          <a:xfrm>
            <a:off x="7316341" y="3126546"/>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320" name="Google Shape;320;p23"/>
          <p:cNvSpPr/>
          <p:nvPr/>
        </p:nvSpPr>
        <p:spPr>
          <a:xfrm>
            <a:off x="7613883" y="2440171"/>
            <a:ext cx="12258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Glove Type?</a:t>
            </a:r>
            <a:endParaRPr sz="1100">
              <a:solidFill>
                <a:srgbClr val="0C58D3"/>
              </a:solidFill>
              <a:latin typeface="Roboto"/>
              <a:ea typeface="Roboto"/>
              <a:cs typeface="Roboto"/>
              <a:sym typeface="Roboto"/>
            </a:endParaRPr>
          </a:p>
        </p:txBody>
      </p:sp>
      <p:cxnSp>
        <p:nvCxnSpPr>
          <p:cNvPr id="321" name="Google Shape;321;p23"/>
          <p:cNvCxnSpPr/>
          <p:nvPr/>
        </p:nvCxnSpPr>
        <p:spPr>
          <a:xfrm>
            <a:off x="1596597" y="2988198"/>
            <a:ext cx="788400" cy="265500"/>
          </a:xfrm>
          <a:prstGeom prst="straightConnector1">
            <a:avLst/>
          </a:prstGeom>
          <a:noFill/>
          <a:ln cap="flat" cmpd="sng" w="28575">
            <a:solidFill>
              <a:srgbClr val="FF0000"/>
            </a:solidFill>
            <a:prstDash val="solid"/>
            <a:round/>
            <a:headEnd len="med" w="med" type="none"/>
            <a:tailEnd len="med" w="med" type="none"/>
          </a:ln>
        </p:spPr>
      </p:cxnSp>
      <p:cxnSp>
        <p:nvCxnSpPr>
          <p:cNvPr id="322" name="Google Shape;322;p23"/>
          <p:cNvCxnSpPr/>
          <p:nvPr/>
        </p:nvCxnSpPr>
        <p:spPr>
          <a:xfrm>
            <a:off x="3116986" y="3004930"/>
            <a:ext cx="788400" cy="265500"/>
          </a:xfrm>
          <a:prstGeom prst="straightConnector1">
            <a:avLst/>
          </a:prstGeom>
          <a:noFill/>
          <a:ln cap="flat" cmpd="sng" w="28575">
            <a:solidFill>
              <a:srgbClr val="FF0000"/>
            </a:solidFill>
            <a:prstDash val="solid"/>
            <a:round/>
            <a:headEnd len="med" w="med" type="none"/>
            <a:tailEnd len="med" w="med" type="none"/>
          </a:ln>
        </p:spPr>
      </p:cxnSp>
      <p:cxnSp>
        <p:nvCxnSpPr>
          <p:cNvPr id="323" name="Google Shape;323;p23"/>
          <p:cNvCxnSpPr/>
          <p:nvPr/>
        </p:nvCxnSpPr>
        <p:spPr>
          <a:xfrm>
            <a:off x="4678606" y="3006139"/>
            <a:ext cx="788400" cy="265500"/>
          </a:xfrm>
          <a:prstGeom prst="straightConnector1">
            <a:avLst/>
          </a:prstGeom>
          <a:noFill/>
          <a:ln cap="flat" cmpd="sng" w="28575">
            <a:solidFill>
              <a:srgbClr val="FF0000"/>
            </a:solidFill>
            <a:prstDash val="solid"/>
            <a:round/>
            <a:headEnd len="med" w="med" type="none"/>
            <a:tailEnd len="med" w="med" type="none"/>
          </a:ln>
        </p:spPr>
      </p:cxnSp>
      <p:cxnSp>
        <p:nvCxnSpPr>
          <p:cNvPr id="324" name="Google Shape;324;p23"/>
          <p:cNvCxnSpPr/>
          <p:nvPr/>
        </p:nvCxnSpPr>
        <p:spPr>
          <a:xfrm>
            <a:off x="6232363" y="2988198"/>
            <a:ext cx="788400" cy="2655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We go literally hands-on with the HaptX haptic glove to test its integration with an incredibly dexterous telepresence robot by Shadow Robot Company. Using these VR hand controllers, we're able to not only manipulate intricate objects like a rubix cube, but feel the objects we're grasping in a natural and intuitive way! We chat with the makers of this tech to learn how far telepresence robotics have come and what's next. &#10;&#10;Shot by Gunther Kirsch and edited by Norman Chan&#10;&#10;Additional footage courtesy of Shadow Robot Company and Syntouch&#10;&#10;Subscribe for more videos!   http://www.youtube.com/tested&#10;Follow us on Twitter: http://www.twitter.com/testedcom&#10;Get updates on Facebook: http://www.facebook.com/testedcom&#10;&#10;Tested is: &#10;Adam Savage http://www.twitter.com/donttrythis&#10;Norman Chan http://www.twitter.com/nchan&#10;Simone Giertz http://www.twitter.com/simonegiertz&#10;Joey Fameli http://www.joeyfameli.com&#10;Gunther Kirsch https://guntherkirsch.com&#10;Ryan Kiser https://www.instagram.com/ryan.kiser&#10;Kishore Hari http://www.twitter.com/sciencequiche&#10;Sean Charlesworth http://www.twitter.com/cworthdynamics&#10;Jeremy Williams http://www.twitter.com/jerware&#10;Kayte Sabicer https://twitter.com/kaytesabicer&#10;Bill Doran https://twitter.com/chinbeard&#10;Ariel Waldman http://www.twitter.com/arielwaldman&#10;Darrell Maloney http://www.twitter.com/thebrokennerd83&#10;Jen Schachter https://twitter.com/schac_attack&#10;Kristen Lomasney https://twitter.com/krystynlo&#10;&#10;Intro bumper by Abe Dieckman&#10;Set design by Danica Johnson http://www.twitter.com/saysdanica&#10;Set build by Asa Hillis http://www.asahillis.com&#10;&#10;Thanks for watching!" id="329" name="Google Shape;329;p24" title="Using Haptic Gloves to Control an Amazing Telepresence Robot!">
            <a:hlinkClick r:id="rId3"/>
          </p:cNvPr>
          <p:cNvPicPr preferRelativeResize="0"/>
          <p:nvPr/>
        </p:nvPicPr>
        <p:blipFill>
          <a:blip r:embed="rId4">
            <a:alphaModFix/>
          </a:blip>
          <a:stretch>
            <a:fillRect/>
          </a:stretch>
        </p:blipFill>
        <p:spPr>
          <a:xfrm>
            <a:off x="2286000" y="1177225"/>
            <a:ext cx="4572000" cy="3429000"/>
          </a:xfrm>
          <a:prstGeom prst="rect">
            <a:avLst/>
          </a:prstGeom>
          <a:noFill/>
          <a:ln>
            <a:noFill/>
          </a:ln>
        </p:spPr>
      </p:pic>
      <p:sp>
        <p:nvSpPr>
          <p:cNvPr id="330" name="Google Shape;330;p2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Teleoperation</a:t>
            </a:r>
            <a:endParaRPr/>
          </a:p>
        </p:txBody>
      </p:sp>
      <p:sp>
        <p:nvSpPr>
          <p:cNvPr id="331" name="Google Shape;331;p24"/>
          <p:cNvSpPr txBox="1"/>
          <p:nvPr/>
        </p:nvSpPr>
        <p:spPr>
          <a:xfrm>
            <a:off x="3375000" y="4606225"/>
            <a:ext cx="239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Shadow Robot </a:t>
            </a:r>
            <a:endParaRPr>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Design/Schematic</a:t>
            </a:r>
            <a:endParaRPr/>
          </a:p>
        </p:txBody>
      </p:sp>
      <p:pic>
        <p:nvPicPr>
          <p:cNvPr id="337" name="Google Shape;337;p25"/>
          <p:cNvPicPr preferRelativeResize="0"/>
          <p:nvPr/>
        </p:nvPicPr>
        <p:blipFill rotWithShape="1">
          <a:blip r:embed="rId3">
            <a:alphaModFix/>
          </a:blip>
          <a:srcRect b="14752" l="0" r="0" t="14184"/>
          <a:stretch/>
        </p:blipFill>
        <p:spPr>
          <a:xfrm>
            <a:off x="1187775" y="937273"/>
            <a:ext cx="7148626" cy="3926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Input: Data</a:t>
            </a:r>
            <a:r>
              <a:rPr lang="en"/>
              <a:t> Glove (“Master”)</a:t>
            </a:r>
            <a:endParaRPr/>
          </a:p>
        </p:txBody>
      </p:sp>
      <p:sp>
        <p:nvSpPr>
          <p:cNvPr id="343" name="Google Shape;343;p26"/>
          <p:cNvSpPr txBox="1"/>
          <p:nvPr>
            <p:ph idx="1" type="body"/>
          </p:nvPr>
        </p:nvSpPr>
        <p:spPr>
          <a:xfrm>
            <a:off x="243000" y="1415750"/>
            <a:ext cx="4457700" cy="30630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sz="1200"/>
              <a:t>Flex sensors stitched to glove</a:t>
            </a:r>
            <a:endParaRPr sz="1200"/>
          </a:p>
          <a:p>
            <a:pPr indent="-304800" lvl="0" marL="457200" rtl="0" algn="l">
              <a:spcBef>
                <a:spcPts val="0"/>
              </a:spcBef>
              <a:spcAft>
                <a:spcPts val="0"/>
              </a:spcAft>
              <a:buSzPts val="1200"/>
              <a:buChar char="●"/>
            </a:pPr>
            <a:r>
              <a:rPr lang="en" sz="1200"/>
              <a:t>Soldering</a:t>
            </a:r>
            <a:endParaRPr sz="1200"/>
          </a:p>
          <a:p>
            <a:pPr indent="-304800" lvl="0" marL="457200" rtl="0" algn="l">
              <a:spcBef>
                <a:spcPts val="0"/>
              </a:spcBef>
              <a:spcAft>
                <a:spcPts val="0"/>
              </a:spcAft>
              <a:buSzPts val="1200"/>
              <a:buChar char="●"/>
            </a:pPr>
            <a:r>
              <a:rPr lang="en" sz="1200"/>
              <a:t>Sleek design</a:t>
            </a:r>
            <a:endParaRPr sz="1200"/>
          </a:p>
          <a:p>
            <a:pPr indent="-304800" lvl="0" marL="457200" rtl="0" algn="l">
              <a:spcBef>
                <a:spcPts val="0"/>
              </a:spcBef>
              <a:spcAft>
                <a:spcPts val="0"/>
              </a:spcAft>
              <a:buSzPts val="1200"/>
              <a:buChar char="●"/>
            </a:pPr>
            <a:r>
              <a:rPr lang="en" sz="1200"/>
              <a:t>End-Effector Input: deformation of flex sensor (finger rotation)</a:t>
            </a:r>
            <a:endParaRPr sz="1200"/>
          </a:p>
          <a:p>
            <a:pPr indent="-304800" lvl="0" marL="457200" rtl="0" algn="l">
              <a:spcBef>
                <a:spcPts val="0"/>
              </a:spcBef>
              <a:spcAft>
                <a:spcPts val="0"/>
              </a:spcAft>
              <a:buSzPts val="1200"/>
              <a:buChar char="●"/>
            </a:pPr>
            <a:r>
              <a:rPr lang="en" sz="1200"/>
              <a:t>Spatial Coordinate Input: Inertial measurement unit collects spatial coordinates of palm</a:t>
            </a:r>
            <a:endParaRPr sz="1200"/>
          </a:p>
        </p:txBody>
      </p:sp>
      <p:sp>
        <p:nvSpPr>
          <p:cNvPr id="344" name="Google Shape;344;p26"/>
          <p:cNvSpPr txBox="1"/>
          <p:nvPr>
            <p:ph idx="2" type="body"/>
          </p:nvPr>
        </p:nvSpPr>
        <p:spPr>
          <a:xfrm>
            <a:off x="4572000" y="1415750"/>
            <a:ext cx="4457700" cy="30939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sz="1200"/>
              <a:t>Potentiometers attached to fingers via cables/wire </a:t>
            </a:r>
            <a:endParaRPr sz="1200"/>
          </a:p>
          <a:p>
            <a:pPr indent="-304800" lvl="0" marL="457200" rtl="0" algn="l">
              <a:spcBef>
                <a:spcPts val="0"/>
              </a:spcBef>
              <a:spcAft>
                <a:spcPts val="0"/>
              </a:spcAft>
              <a:buSzPts val="1200"/>
              <a:buChar char="●"/>
            </a:pPr>
            <a:r>
              <a:rPr lang="en" sz="1200"/>
              <a:t>3D printing</a:t>
            </a:r>
            <a:endParaRPr sz="1200"/>
          </a:p>
          <a:p>
            <a:pPr indent="-304800" lvl="0" marL="457200" rtl="0" algn="l">
              <a:spcBef>
                <a:spcPts val="0"/>
              </a:spcBef>
              <a:spcAft>
                <a:spcPts val="0"/>
              </a:spcAft>
              <a:buSzPts val="1200"/>
              <a:buChar char="●"/>
            </a:pPr>
            <a:r>
              <a:rPr lang="en" sz="1200"/>
              <a:t>Bulky design</a:t>
            </a:r>
            <a:endParaRPr sz="1200"/>
          </a:p>
          <a:p>
            <a:pPr indent="-304800" lvl="0" marL="457200" rtl="0" algn="l">
              <a:spcBef>
                <a:spcPts val="0"/>
              </a:spcBef>
              <a:spcAft>
                <a:spcPts val="0"/>
              </a:spcAft>
              <a:buSzPts val="1200"/>
              <a:buChar char="●"/>
            </a:pPr>
            <a:r>
              <a:rPr lang="en" sz="1200"/>
              <a:t>End-Effector Input: rotation of potentiometers (finger rotation translated via cables)</a:t>
            </a:r>
            <a:endParaRPr sz="1200"/>
          </a:p>
          <a:p>
            <a:pPr indent="-304800" lvl="0" marL="457200" rtl="0" algn="l">
              <a:spcBef>
                <a:spcPts val="0"/>
              </a:spcBef>
              <a:spcAft>
                <a:spcPts val="0"/>
              </a:spcAft>
              <a:buSzPts val="1200"/>
              <a:buChar char="●"/>
            </a:pPr>
            <a:r>
              <a:rPr lang="en" sz="1200"/>
              <a:t>Spatial Coordinate Input: Meta Quest 2 VR handheld tracks palm orientation (possible retrofit w/ IMU)</a:t>
            </a:r>
            <a:endParaRPr sz="1200"/>
          </a:p>
        </p:txBody>
      </p:sp>
      <p:sp>
        <p:nvSpPr>
          <p:cNvPr id="345" name="Google Shape;345;p26"/>
          <p:cNvSpPr txBox="1"/>
          <p:nvPr/>
        </p:nvSpPr>
        <p:spPr>
          <a:xfrm>
            <a:off x="1297500" y="1167350"/>
            <a:ext cx="340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Lato"/>
                <a:ea typeface="Lato"/>
                <a:cs typeface="Lato"/>
                <a:sym typeface="Lato"/>
              </a:rPr>
              <a:t>Flex Sensor Glove </a:t>
            </a:r>
            <a:endParaRPr sz="1600">
              <a:solidFill>
                <a:schemeClr val="lt1"/>
              </a:solidFill>
              <a:latin typeface="Lato"/>
              <a:ea typeface="Lato"/>
              <a:cs typeface="Lato"/>
              <a:sym typeface="Lato"/>
            </a:endParaRPr>
          </a:p>
        </p:txBody>
      </p:sp>
      <p:sp>
        <p:nvSpPr>
          <p:cNvPr id="346" name="Google Shape;346;p26"/>
          <p:cNvSpPr txBox="1"/>
          <p:nvPr/>
        </p:nvSpPr>
        <p:spPr>
          <a:xfrm>
            <a:off x="4933225" y="1167350"/>
            <a:ext cx="340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Lato"/>
                <a:ea typeface="Lato"/>
                <a:cs typeface="Lato"/>
                <a:sym typeface="Lato"/>
              </a:rPr>
              <a:t>Potentiometer Glove </a:t>
            </a:r>
            <a:endParaRPr sz="1600">
              <a:solidFill>
                <a:schemeClr val="lt1"/>
              </a:solidFill>
              <a:latin typeface="Lato"/>
              <a:ea typeface="Lato"/>
              <a:cs typeface="Lato"/>
              <a:sym typeface="Lato"/>
            </a:endParaRPr>
          </a:p>
        </p:txBody>
      </p:sp>
      <p:pic>
        <p:nvPicPr>
          <p:cNvPr id="347" name="Google Shape;347;p26"/>
          <p:cNvPicPr preferRelativeResize="0"/>
          <p:nvPr/>
        </p:nvPicPr>
        <p:blipFill>
          <a:blip r:embed="rId3">
            <a:alphaModFix/>
          </a:blip>
          <a:stretch>
            <a:fillRect/>
          </a:stretch>
        </p:blipFill>
        <p:spPr>
          <a:xfrm>
            <a:off x="840750" y="3062113"/>
            <a:ext cx="2892900" cy="2018975"/>
          </a:xfrm>
          <a:prstGeom prst="rect">
            <a:avLst/>
          </a:prstGeom>
          <a:noFill/>
          <a:ln>
            <a:noFill/>
          </a:ln>
        </p:spPr>
      </p:pic>
      <p:pic>
        <p:nvPicPr>
          <p:cNvPr id="348" name="Google Shape;348;p26"/>
          <p:cNvPicPr preferRelativeResize="0"/>
          <p:nvPr/>
        </p:nvPicPr>
        <p:blipFill>
          <a:blip r:embed="rId4">
            <a:alphaModFix/>
          </a:blip>
          <a:stretch>
            <a:fillRect/>
          </a:stretch>
        </p:blipFill>
        <p:spPr>
          <a:xfrm>
            <a:off x="5404500" y="3082950"/>
            <a:ext cx="2792700" cy="1977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Output: InMoov </a:t>
            </a:r>
            <a:r>
              <a:rPr lang="en"/>
              <a:t>Arm (“Slave”) </a:t>
            </a:r>
            <a:endParaRPr/>
          </a:p>
        </p:txBody>
      </p:sp>
      <p:sp>
        <p:nvSpPr>
          <p:cNvPr id="354" name="Google Shape;354;p27"/>
          <p:cNvSpPr txBox="1"/>
          <p:nvPr>
            <p:ph idx="1" type="body"/>
          </p:nvPr>
        </p:nvSpPr>
        <p:spPr>
          <a:xfrm>
            <a:off x="1297500" y="1567550"/>
            <a:ext cx="5522400" cy="29112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n" sz="1200"/>
              <a:t>InMoov open-source 3D printable, programmable arm</a:t>
            </a:r>
            <a:endParaRPr sz="1200"/>
          </a:p>
          <a:p>
            <a:pPr indent="-304800" lvl="0" marL="457200" rtl="0" algn="l">
              <a:spcBef>
                <a:spcPts val="0"/>
              </a:spcBef>
              <a:spcAft>
                <a:spcPts val="0"/>
              </a:spcAft>
              <a:buSzPts val="1200"/>
              <a:buChar char="●"/>
            </a:pPr>
            <a:r>
              <a:rPr lang="en" sz="1200"/>
              <a:t>Only need torso frame and shoulder down</a:t>
            </a:r>
            <a:endParaRPr sz="1200"/>
          </a:p>
          <a:p>
            <a:pPr indent="-304800" lvl="0" marL="457200" rtl="0" algn="l">
              <a:spcBef>
                <a:spcPts val="0"/>
              </a:spcBef>
              <a:spcAft>
                <a:spcPts val="0"/>
              </a:spcAft>
              <a:buSzPts val="1200"/>
              <a:buChar char="●"/>
            </a:pPr>
            <a:r>
              <a:rPr lang="en" sz="1200"/>
              <a:t>Anchor unit by mounting on stand like shown</a:t>
            </a:r>
            <a:endParaRPr sz="1200"/>
          </a:p>
          <a:p>
            <a:pPr indent="-304800" lvl="0" marL="457200" rtl="0" algn="l">
              <a:spcBef>
                <a:spcPts val="0"/>
              </a:spcBef>
              <a:spcAft>
                <a:spcPts val="0"/>
              </a:spcAft>
              <a:buSzPts val="1200"/>
              <a:buChar char="●"/>
            </a:pPr>
            <a:r>
              <a:rPr lang="en" sz="1200"/>
              <a:t>5 degrees of freedom (center of palm is “end-effector”)</a:t>
            </a:r>
            <a:endParaRPr sz="1200"/>
          </a:p>
          <a:p>
            <a:pPr indent="-304800" lvl="0" marL="457200" rtl="0" algn="l">
              <a:spcBef>
                <a:spcPts val="0"/>
              </a:spcBef>
              <a:spcAft>
                <a:spcPts val="0"/>
              </a:spcAft>
              <a:buSzPts val="1200"/>
              <a:buChar char="●"/>
            </a:pPr>
            <a:r>
              <a:rPr lang="en" sz="1200"/>
              <a:t>Master-Slave control</a:t>
            </a:r>
            <a:endParaRPr sz="1200"/>
          </a:p>
          <a:p>
            <a:pPr indent="-304800" lvl="1" marL="914400" rtl="0" algn="l">
              <a:spcBef>
                <a:spcPts val="0"/>
              </a:spcBef>
              <a:spcAft>
                <a:spcPts val="0"/>
              </a:spcAft>
              <a:buSzPts val="1200"/>
              <a:buChar char="○"/>
            </a:pPr>
            <a:r>
              <a:rPr lang="en" sz="1200"/>
              <a:t>“Master” input from haptic glove (palm coordinates and finger rotations)</a:t>
            </a:r>
            <a:endParaRPr sz="1200"/>
          </a:p>
          <a:p>
            <a:pPr indent="-304800" lvl="1" marL="914400" rtl="0" algn="l">
              <a:spcBef>
                <a:spcPts val="0"/>
              </a:spcBef>
              <a:spcAft>
                <a:spcPts val="0"/>
              </a:spcAft>
              <a:buSzPts val="1200"/>
              <a:buChar char="○"/>
            </a:pPr>
            <a:r>
              <a:rPr lang="en" sz="1200"/>
              <a:t>“Slave” output to inmoov servos</a:t>
            </a:r>
            <a:endParaRPr sz="1200"/>
          </a:p>
          <a:p>
            <a:pPr indent="-304800" lvl="0" marL="457200" rtl="0" algn="l">
              <a:spcBef>
                <a:spcPts val="0"/>
              </a:spcBef>
              <a:spcAft>
                <a:spcPts val="0"/>
              </a:spcAft>
              <a:buSzPts val="1200"/>
              <a:buChar char="●"/>
            </a:pPr>
            <a:r>
              <a:rPr lang="en" sz="1200"/>
              <a:t>End-effector actuated directly from input to glove</a:t>
            </a:r>
            <a:endParaRPr sz="1200"/>
          </a:p>
          <a:p>
            <a:pPr indent="-304800" lvl="0" marL="457200" rtl="0" algn="l">
              <a:spcBef>
                <a:spcPts val="0"/>
              </a:spcBef>
              <a:spcAft>
                <a:spcPts val="0"/>
              </a:spcAft>
              <a:buSzPts val="1200"/>
              <a:buChar char="●"/>
            </a:pPr>
            <a:r>
              <a:rPr lang="en" sz="1200"/>
              <a:t>Palm positioned via inverse kinematics</a:t>
            </a:r>
            <a:endParaRPr sz="1200"/>
          </a:p>
        </p:txBody>
      </p:sp>
      <p:pic>
        <p:nvPicPr>
          <p:cNvPr id="355" name="Google Shape;355;p27"/>
          <p:cNvPicPr preferRelativeResize="0"/>
          <p:nvPr/>
        </p:nvPicPr>
        <p:blipFill>
          <a:blip r:embed="rId3">
            <a:alphaModFix/>
          </a:blip>
          <a:stretch>
            <a:fillRect/>
          </a:stretch>
        </p:blipFill>
        <p:spPr>
          <a:xfrm>
            <a:off x="6928699" y="3101675"/>
            <a:ext cx="2152024" cy="1974650"/>
          </a:xfrm>
          <a:prstGeom prst="rect">
            <a:avLst/>
          </a:prstGeom>
          <a:noFill/>
          <a:ln>
            <a:noFill/>
          </a:ln>
        </p:spPr>
      </p:pic>
      <p:pic>
        <p:nvPicPr>
          <p:cNvPr id="356" name="Google Shape;356;p27"/>
          <p:cNvPicPr preferRelativeResize="0"/>
          <p:nvPr/>
        </p:nvPicPr>
        <p:blipFill rotWithShape="1">
          <a:blip r:embed="rId4">
            <a:alphaModFix/>
          </a:blip>
          <a:srcRect b="0" l="0" r="0" t="23611"/>
          <a:stretch/>
        </p:blipFill>
        <p:spPr>
          <a:xfrm>
            <a:off x="7056975" y="504825"/>
            <a:ext cx="1806501" cy="2596850"/>
          </a:xfrm>
          <a:prstGeom prst="rect">
            <a:avLst/>
          </a:prstGeom>
          <a:noFill/>
          <a:ln>
            <a:noFill/>
          </a:ln>
        </p:spPr>
      </p:pic>
      <p:cxnSp>
        <p:nvCxnSpPr>
          <p:cNvPr id="357" name="Google Shape;357;p27"/>
          <p:cNvCxnSpPr/>
          <p:nvPr/>
        </p:nvCxnSpPr>
        <p:spPr>
          <a:xfrm>
            <a:off x="7820025" y="3501725"/>
            <a:ext cx="692100" cy="219300"/>
          </a:xfrm>
          <a:prstGeom prst="straightConnector1">
            <a:avLst/>
          </a:prstGeom>
          <a:noFill/>
          <a:ln cap="flat" cmpd="sng" w="9525">
            <a:solidFill>
              <a:srgbClr val="FF0000"/>
            </a:solidFill>
            <a:prstDash val="solid"/>
            <a:round/>
            <a:headEnd len="med" w="med" type="none"/>
            <a:tailEnd len="med" w="med" type="triangle"/>
          </a:ln>
        </p:spPr>
      </p:cxnSp>
      <p:cxnSp>
        <p:nvCxnSpPr>
          <p:cNvPr id="358" name="Google Shape;358;p27"/>
          <p:cNvCxnSpPr/>
          <p:nvPr/>
        </p:nvCxnSpPr>
        <p:spPr>
          <a:xfrm>
            <a:off x="7486650" y="4149425"/>
            <a:ext cx="676200" cy="447900"/>
          </a:xfrm>
          <a:prstGeom prst="straightConnector1">
            <a:avLst/>
          </a:prstGeom>
          <a:noFill/>
          <a:ln cap="flat" cmpd="sng" w="9525">
            <a:solidFill>
              <a:srgbClr val="FF0000"/>
            </a:solidFill>
            <a:prstDash val="solid"/>
            <a:round/>
            <a:headEnd len="med" w="med" type="none"/>
            <a:tailEnd len="med" w="med" type="triangle"/>
          </a:ln>
        </p:spPr>
      </p:cxnSp>
      <p:cxnSp>
        <p:nvCxnSpPr>
          <p:cNvPr id="359" name="Google Shape;359;p27"/>
          <p:cNvCxnSpPr/>
          <p:nvPr/>
        </p:nvCxnSpPr>
        <p:spPr>
          <a:xfrm>
            <a:off x="6210300" y="4397075"/>
            <a:ext cx="790500" cy="142800"/>
          </a:xfrm>
          <a:prstGeom prst="straightConnector1">
            <a:avLst/>
          </a:prstGeom>
          <a:noFill/>
          <a:ln cap="flat" cmpd="sng" w="9525">
            <a:solidFill>
              <a:srgbClr val="FF0000"/>
            </a:solidFill>
            <a:prstDash val="solid"/>
            <a:round/>
            <a:headEnd len="med" w="med" type="none"/>
            <a:tailEnd len="med" w="med" type="triangle"/>
          </a:ln>
        </p:spPr>
      </p:cxnSp>
      <p:sp>
        <p:nvSpPr>
          <p:cNvPr id="360" name="Google Shape;360;p27"/>
          <p:cNvSpPr txBox="1"/>
          <p:nvPr/>
        </p:nvSpPr>
        <p:spPr>
          <a:xfrm>
            <a:off x="7081100" y="3158825"/>
            <a:ext cx="114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1</a:t>
            </a:r>
            <a:r>
              <a:rPr lang="en">
                <a:solidFill>
                  <a:schemeClr val="lt1"/>
                </a:solidFill>
                <a:latin typeface="Lato"/>
                <a:ea typeface="Lato"/>
                <a:cs typeface="Lato"/>
                <a:sym typeface="Lato"/>
              </a:rPr>
              <a:t> Revolute</a:t>
            </a:r>
            <a:endParaRPr>
              <a:solidFill>
                <a:schemeClr val="lt1"/>
              </a:solidFill>
              <a:latin typeface="Lato"/>
              <a:ea typeface="Lato"/>
              <a:cs typeface="Lato"/>
              <a:sym typeface="Lato"/>
            </a:endParaRPr>
          </a:p>
        </p:txBody>
      </p:sp>
      <p:sp>
        <p:nvSpPr>
          <p:cNvPr id="361" name="Google Shape;361;p27"/>
          <p:cNvSpPr txBox="1"/>
          <p:nvPr/>
        </p:nvSpPr>
        <p:spPr>
          <a:xfrm>
            <a:off x="6928700" y="3773213"/>
            <a:ext cx="114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1 Revolute</a:t>
            </a:r>
            <a:endParaRPr>
              <a:solidFill>
                <a:schemeClr val="lt1"/>
              </a:solidFill>
              <a:latin typeface="Lato"/>
              <a:ea typeface="Lato"/>
              <a:cs typeface="Lato"/>
              <a:sym typeface="Lato"/>
            </a:endParaRPr>
          </a:p>
        </p:txBody>
      </p:sp>
      <p:sp>
        <p:nvSpPr>
          <p:cNvPr id="362" name="Google Shape;362;p27"/>
          <p:cNvSpPr txBox="1"/>
          <p:nvPr/>
        </p:nvSpPr>
        <p:spPr>
          <a:xfrm>
            <a:off x="5476725" y="4107125"/>
            <a:ext cx="114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3 Revolute</a:t>
            </a:r>
            <a:endParaRPr>
              <a:solidFill>
                <a:schemeClr val="l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Inverse Kinematics</a:t>
            </a:r>
            <a:endParaRPr/>
          </a:p>
        </p:txBody>
      </p:sp>
      <p:pic>
        <p:nvPicPr>
          <p:cNvPr id="368" name="Google Shape;368;p28"/>
          <p:cNvPicPr preferRelativeResize="0"/>
          <p:nvPr/>
        </p:nvPicPr>
        <p:blipFill>
          <a:blip r:embed="rId3">
            <a:alphaModFix/>
          </a:blip>
          <a:stretch>
            <a:fillRect/>
          </a:stretch>
        </p:blipFill>
        <p:spPr>
          <a:xfrm>
            <a:off x="1834572" y="1460872"/>
            <a:ext cx="5964759" cy="3056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Robot Control </a:t>
            </a:r>
            <a:endParaRPr/>
          </a:p>
        </p:txBody>
      </p:sp>
      <p:sp>
        <p:nvSpPr>
          <p:cNvPr id="374" name="Google Shape;374;p29"/>
          <p:cNvSpPr/>
          <p:nvPr/>
        </p:nvSpPr>
        <p:spPr>
          <a:xfrm>
            <a:off x="3286202" y="2758288"/>
            <a:ext cx="1121700" cy="886200"/>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Raspberry PI 4000</a:t>
            </a:r>
            <a:endParaRPr>
              <a:solidFill>
                <a:srgbClr val="FFFFFF"/>
              </a:solidFill>
            </a:endParaRPr>
          </a:p>
        </p:txBody>
      </p:sp>
      <p:sp>
        <p:nvSpPr>
          <p:cNvPr id="375" name="Google Shape;375;p29"/>
          <p:cNvSpPr/>
          <p:nvPr/>
        </p:nvSpPr>
        <p:spPr>
          <a:xfrm>
            <a:off x="7532772" y="2750238"/>
            <a:ext cx="1121700" cy="8862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Output 3:</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n" sz="1000">
                <a:solidFill>
                  <a:srgbClr val="FFFFFF"/>
                </a:solidFill>
                <a:latin typeface="Roboto"/>
                <a:ea typeface="Roboto"/>
                <a:cs typeface="Roboto"/>
                <a:sym typeface="Roboto"/>
              </a:rPr>
              <a:t>Shoulder Servos</a:t>
            </a:r>
            <a:endParaRPr>
              <a:solidFill>
                <a:srgbClr val="FFFFFF"/>
              </a:solidFill>
            </a:endParaRPr>
          </a:p>
        </p:txBody>
      </p:sp>
      <p:sp>
        <p:nvSpPr>
          <p:cNvPr id="376" name="Google Shape;376;p29"/>
          <p:cNvSpPr/>
          <p:nvPr/>
        </p:nvSpPr>
        <p:spPr>
          <a:xfrm>
            <a:off x="7532770" y="1685538"/>
            <a:ext cx="1121700" cy="8862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Output 2:</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n" sz="1000">
                <a:solidFill>
                  <a:srgbClr val="FFFFFF"/>
                </a:solidFill>
                <a:latin typeface="Roboto"/>
                <a:ea typeface="Roboto"/>
                <a:cs typeface="Roboto"/>
                <a:sym typeface="Roboto"/>
              </a:rPr>
              <a:t>Elbow</a:t>
            </a:r>
            <a:r>
              <a:rPr lang="en" sz="1000">
                <a:solidFill>
                  <a:srgbClr val="FFFFFF"/>
                </a:solidFill>
                <a:latin typeface="Roboto"/>
                <a:ea typeface="Roboto"/>
                <a:cs typeface="Roboto"/>
                <a:sym typeface="Roboto"/>
              </a:rPr>
              <a:t> Servo</a:t>
            </a:r>
            <a:endParaRPr>
              <a:solidFill>
                <a:srgbClr val="FFFFFF"/>
              </a:solidFill>
            </a:endParaRPr>
          </a:p>
        </p:txBody>
      </p:sp>
      <p:sp>
        <p:nvSpPr>
          <p:cNvPr id="377" name="Google Shape;377;p29"/>
          <p:cNvSpPr/>
          <p:nvPr/>
        </p:nvSpPr>
        <p:spPr>
          <a:xfrm>
            <a:off x="7532784" y="3814938"/>
            <a:ext cx="1121700" cy="8862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Output 4:</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n" sz="1000">
                <a:solidFill>
                  <a:srgbClr val="FFFFFF"/>
                </a:solidFill>
                <a:latin typeface="Roboto"/>
                <a:ea typeface="Roboto"/>
                <a:cs typeface="Roboto"/>
                <a:sym typeface="Roboto"/>
              </a:rPr>
              <a:t>Wrist</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n" sz="1000">
                <a:solidFill>
                  <a:srgbClr val="FFFFFF"/>
                </a:solidFill>
                <a:latin typeface="Roboto"/>
                <a:ea typeface="Roboto"/>
                <a:cs typeface="Roboto"/>
                <a:sym typeface="Roboto"/>
              </a:rPr>
              <a:t> Servo </a:t>
            </a:r>
            <a:endParaRPr>
              <a:solidFill>
                <a:srgbClr val="FFFFFF"/>
              </a:solidFill>
            </a:endParaRPr>
          </a:p>
        </p:txBody>
      </p:sp>
      <p:sp>
        <p:nvSpPr>
          <p:cNvPr id="378" name="Google Shape;378;p29"/>
          <p:cNvSpPr/>
          <p:nvPr/>
        </p:nvSpPr>
        <p:spPr>
          <a:xfrm>
            <a:off x="1781564" y="2758300"/>
            <a:ext cx="1121700" cy="886200"/>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Data</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n" sz="1000">
                <a:solidFill>
                  <a:srgbClr val="FFFFFF"/>
                </a:solidFill>
                <a:latin typeface="Roboto"/>
                <a:ea typeface="Roboto"/>
                <a:cs typeface="Roboto"/>
                <a:sym typeface="Roboto"/>
              </a:rPr>
              <a:t> Glove</a:t>
            </a:r>
            <a:endParaRPr>
              <a:solidFill>
                <a:srgbClr val="FFFFFF"/>
              </a:solidFill>
            </a:endParaRPr>
          </a:p>
        </p:txBody>
      </p:sp>
      <p:sp>
        <p:nvSpPr>
          <p:cNvPr id="379" name="Google Shape;379;p29"/>
          <p:cNvSpPr/>
          <p:nvPr/>
        </p:nvSpPr>
        <p:spPr>
          <a:xfrm>
            <a:off x="7532784" y="620838"/>
            <a:ext cx="1121700" cy="8862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Output 1:</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n" sz="1000">
                <a:solidFill>
                  <a:srgbClr val="FFFFFF"/>
                </a:solidFill>
                <a:latin typeface="Roboto"/>
                <a:ea typeface="Roboto"/>
                <a:cs typeface="Roboto"/>
                <a:sym typeface="Roboto"/>
              </a:rPr>
              <a:t>Finger Servos</a:t>
            </a:r>
            <a:endParaRPr>
              <a:solidFill>
                <a:srgbClr val="FFFFFF"/>
              </a:solidFill>
            </a:endParaRPr>
          </a:p>
        </p:txBody>
      </p:sp>
      <p:pic>
        <p:nvPicPr>
          <p:cNvPr id="380" name="Google Shape;380;p29"/>
          <p:cNvPicPr preferRelativeResize="0"/>
          <p:nvPr/>
        </p:nvPicPr>
        <p:blipFill>
          <a:blip r:embed="rId3">
            <a:alphaModFix/>
          </a:blip>
          <a:stretch>
            <a:fillRect/>
          </a:stretch>
        </p:blipFill>
        <p:spPr>
          <a:xfrm>
            <a:off x="3470262" y="3814949"/>
            <a:ext cx="754475" cy="754475"/>
          </a:xfrm>
          <a:prstGeom prst="rect">
            <a:avLst/>
          </a:prstGeom>
          <a:noFill/>
          <a:ln>
            <a:noFill/>
          </a:ln>
        </p:spPr>
      </p:pic>
      <p:sp>
        <p:nvSpPr>
          <p:cNvPr id="381" name="Google Shape;381;p29"/>
          <p:cNvSpPr/>
          <p:nvPr/>
        </p:nvSpPr>
        <p:spPr>
          <a:xfrm>
            <a:off x="190251" y="1685550"/>
            <a:ext cx="1208400" cy="886200"/>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Input 1: Finger Rotations</a:t>
            </a:r>
            <a:endParaRPr>
              <a:solidFill>
                <a:srgbClr val="FFFFFF"/>
              </a:solidFill>
            </a:endParaRPr>
          </a:p>
        </p:txBody>
      </p:sp>
      <p:sp>
        <p:nvSpPr>
          <p:cNvPr id="382" name="Google Shape;382;p29"/>
          <p:cNvSpPr/>
          <p:nvPr/>
        </p:nvSpPr>
        <p:spPr>
          <a:xfrm>
            <a:off x="190251" y="3814950"/>
            <a:ext cx="1208400" cy="886200"/>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Input 2: </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n" sz="1000">
                <a:solidFill>
                  <a:srgbClr val="FFFFFF"/>
                </a:solidFill>
                <a:latin typeface="Roboto"/>
                <a:ea typeface="Roboto"/>
                <a:cs typeface="Roboto"/>
                <a:sym typeface="Roboto"/>
              </a:rPr>
              <a:t>Palm 3D Coordinates</a:t>
            </a:r>
            <a:endParaRPr>
              <a:solidFill>
                <a:srgbClr val="FFFFFF"/>
              </a:solidFill>
            </a:endParaRPr>
          </a:p>
        </p:txBody>
      </p:sp>
      <p:cxnSp>
        <p:nvCxnSpPr>
          <p:cNvPr id="383" name="Google Shape;383;p29"/>
          <p:cNvCxnSpPr>
            <a:endCxn id="378" idx="0"/>
          </p:cNvCxnSpPr>
          <p:nvPr/>
        </p:nvCxnSpPr>
        <p:spPr>
          <a:xfrm flipH="1">
            <a:off x="2342414" y="2114500"/>
            <a:ext cx="900" cy="643800"/>
          </a:xfrm>
          <a:prstGeom prst="straightConnector1">
            <a:avLst/>
          </a:prstGeom>
          <a:noFill/>
          <a:ln cap="flat" cmpd="sng" w="28575">
            <a:solidFill>
              <a:schemeClr val="dk2"/>
            </a:solidFill>
            <a:prstDash val="solid"/>
            <a:round/>
            <a:headEnd len="med" w="med" type="none"/>
            <a:tailEnd len="med" w="med" type="triangle"/>
          </a:ln>
        </p:spPr>
      </p:cxnSp>
      <p:sp>
        <p:nvSpPr>
          <p:cNvPr id="384" name="Google Shape;384;p29"/>
          <p:cNvSpPr/>
          <p:nvPr/>
        </p:nvSpPr>
        <p:spPr>
          <a:xfrm>
            <a:off x="4790825" y="2750250"/>
            <a:ext cx="1322400" cy="886200"/>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MyRobotLab/</a:t>
            </a:r>
            <a:endParaRPr sz="1000">
              <a:solidFill>
                <a:srgbClr val="FFFFFF"/>
              </a:solidFill>
              <a:latin typeface="Roboto"/>
              <a:ea typeface="Roboto"/>
              <a:cs typeface="Roboto"/>
              <a:sym typeface="Roboto"/>
            </a:endParaRPr>
          </a:p>
          <a:p>
            <a:pPr indent="0" lvl="0" marL="0" rtl="0" algn="ctr">
              <a:spcBef>
                <a:spcPts val="0"/>
              </a:spcBef>
              <a:spcAft>
                <a:spcPts val="0"/>
              </a:spcAft>
              <a:buNone/>
            </a:pPr>
            <a:r>
              <a:rPr lang="en" sz="1000">
                <a:solidFill>
                  <a:srgbClr val="FFFFFF"/>
                </a:solidFill>
                <a:latin typeface="Roboto"/>
                <a:ea typeface="Roboto"/>
                <a:cs typeface="Roboto"/>
                <a:sym typeface="Roboto"/>
              </a:rPr>
              <a:t>Inverse Kinematics</a:t>
            </a:r>
            <a:endParaRPr>
              <a:solidFill>
                <a:srgbClr val="FFFFFF"/>
              </a:solidFill>
            </a:endParaRPr>
          </a:p>
        </p:txBody>
      </p:sp>
      <p:cxnSp>
        <p:nvCxnSpPr>
          <p:cNvPr id="385" name="Google Shape;385;p29"/>
          <p:cNvCxnSpPr>
            <a:stCxn id="378" idx="3"/>
            <a:endCxn id="374" idx="1"/>
          </p:cNvCxnSpPr>
          <p:nvPr/>
        </p:nvCxnSpPr>
        <p:spPr>
          <a:xfrm>
            <a:off x="2903264" y="3201400"/>
            <a:ext cx="382800" cy="0"/>
          </a:xfrm>
          <a:prstGeom prst="straightConnector1">
            <a:avLst/>
          </a:prstGeom>
          <a:noFill/>
          <a:ln cap="flat" cmpd="sng" w="28575">
            <a:solidFill>
              <a:schemeClr val="dk2"/>
            </a:solidFill>
            <a:prstDash val="solid"/>
            <a:round/>
            <a:headEnd len="med" w="med" type="none"/>
            <a:tailEnd len="med" w="med" type="triangle"/>
          </a:ln>
        </p:spPr>
      </p:cxnSp>
      <p:cxnSp>
        <p:nvCxnSpPr>
          <p:cNvPr id="386" name="Google Shape;386;p29"/>
          <p:cNvCxnSpPr>
            <a:stCxn id="374" idx="3"/>
            <a:endCxn id="384" idx="1"/>
          </p:cNvCxnSpPr>
          <p:nvPr/>
        </p:nvCxnSpPr>
        <p:spPr>
          <a:xfrm flipH="1" rot="10800000">
            <a:off x="4407902" y="3193288"/>
            <a:ext cx="382800" cy="8100"/>
          </a:xfrm>
          <a:prstGeom prst="straightConnector1">
            <a:avLst/>
          </a:prstGeom>
          <a:noFill/>
          <a:ln cap="flat" cmpd="sng" w="28575">
            <a:solidFill>
              <a:schemeClr val="dk2"/>
            </a:solidFill>
            <a:prstDash val="solid"/>
            <a:round/>
            <a:headEnd len="med" w="med" type="none"/>
            <a:tailEnd len="med" w="med" type="triangle"/>
          </a:ln>
        </p:spPr>
      </p:cxnSp>
      <p:cxnSp>
        <p:nvCxnSpPr>
          <p:cNvPr id="387" name="Google Shape;387;p29"/>
          <p:cNvCxnSpPr/>
          <p:nvPr/>
        </p:nvCxnSpPr>
        <p:spPr>
          <a:xfrm flipH="1">
            <a:off x="6496150" y="2135500"/>
            <a:ext cx="1800" cy="2131800"/>
          </a:xfrm>
          <a:prstGeom prst="straightConnector1">
            <a:avLst/>
          </a:prstGeom>
          <a:noFill/>
          <a:ln cap="flat" cmpd="sng" w="28575">
            <a:solidFill>
              <a:schemeClr val="dk2"/>
            </a:solidFill>
            <a:prstDash val="solid"/>
            <a:round/>
            <a:headEnd len="med" w="med" type="none"/>
            <a:tailEnd len="med" w="med" type="none"/>
          </a:ln>
        </p:spPr>
      </p:cxnSp>
      <p:cxnSp>
        <p:nvCxnSpPr>
          <p:cNvPr id="388" name="Google Shape;388;p29"/>
          <p:cNvCxnSpPr>
            <a:endCxn id="376" idx="1"/>
          </p:cNvCxnSpPr>
          <p:nvPr/>
        </p:nvCxnSpPr>
        <p:spPr>
          <a:xfrm flipH="1" rot="10800000">
            <a:off x="6498070" y="2128638"/>
            <a:ext cx="1034700" cy="6900"/>
          </a:xfrm>
          <a:prstGeom prst="straightConnector1">
            <a:avLst/>
          </a:prstGeom>
          <a:noFill/>
          <a:ln cap="flat" cmpd="sng" w="28575">
            <a:solidFill>
              <a:schemeClr val="dk2"/>
            </a:solidFill>
            <a:prstDash val="solid"/>
            <a:round/>
            <a:headEnd len="med" w="med" type="none"/>
            <a:tailEnd len="med" w="med" type="triangle"/>
          </a:ln>
        </p:spPr>
      </p:cxnSp>
      <p:cxnSp>
        <p:nvCxnSpPr>
          <p:cNvPr id="389" name="Google Shape;389;p29"/>
          <p:cNvCxnSpPr>
            <a:endCxn id="377" idx="1"/>
          </p:cNvCxnSpPr>
          <p:nvPr/>
        </p:nvCxnSpPr>
        <p:spPr>
          <a:xfrm flipH="1" rot="10800000">
            <a:off x="6493284" y="4258038"/>
            <a:ext cx="1039500" cy="2700"/>
          </a:xfrm>
          <a:prstGeom prst="straightConnector1">
            <a:avLst/>
          </a:prstGeom>
          <a:noFill/>
          <a:ln cap="flat" cmpd="sng" w="28575">
            <a:solidFill>
              <a:schemeClr val="dk2"/>
            </a:solidFill>
            <a:prstDash val="solid"/>
            <a:round/>
            <a:headEnd len="med" w="med" type="none"/>
            <a:tailEnd len="med" w="med" type="triangle"/>
          </a:ln>
        </p:spPr>
      </p:cxnSp>
      <p:cxnSp>
        <p:nvCxnSpPr>
          <p:cNvPr id="390" name="Google Shape;390;p29"/>
          <p:cNvCxnSpPr>
            <a:stCxn id="384" idx="3"/>
            <a:endCxn id="375" idx="1"/>
          </p:cNvCxnSpPr>
          <p:nvPr/>
        </p:nvCxnSpPr>
        <p:spPr>
          <a:xfrm>
            <a:off x="6113225" y="3193350"/>
            <a:ext cx="1419600" cy="0"/>
          </a:xfrm>
          <a:prstGeom prst="straightConnector1">
            <a:avLst/>
          </a:prstGeom>
          <a:noFill/>
          <a:ln cap="flat" cmpd="sng" w="28575">
            <a:solidFill>
              <a:schemeClr val="dk2"/>
            </a:solidFill>
            <a:prstDash val="solid"/>
            <a:round/>
            <a:headEnd len="med" w="med" type="none"/>
            <a:tailEnd len="med" w="med" type="triangle"/>
          </a:ln>
        </p:spPr>
      </p:cxnSp>
      <p:cxnSp>
        <p:nvCxnSpPr>
          <p:cNvPr id="391" name="Google Shape;391;p29"/>
          <p:cNvCxnSpPr>
            <a:stCxn id="374" idx="0"/>
          </p:cNvCxnSpPr>
          <p:nvPr/>
        </p:nvCxnSpPr>
        <p:spPr>
          <a:xfrm flipH="1" rot="10800000">
            <a:off x="3847052" y="1047688"/>
            <a:ext cx="900" cy="1710600"/>
          </a:xfrm>
          <a:prstGeom prst="straightConnector1">
            <a:avLst/>
          </a:prstGeom>
          <a:noFill/>
          <a:ln cap="flat" cmpd="sng" w="28575">
            <a:solidFill>
              <a:schemeClr val="dk2"/>
            </a:solidFill>
            <a:prstDash val="solid"/>
            <a:round/>
            <a:headEnd len="med" w="med" type="none"/>
            <a:tailEnd len="med" w="med" type="none"/>
          </a:ln>
        </p:spPr>
      </p:cxnSp>
      <p:cxnSp>
        <p:nvCxnSpPr>
          <p:cNvPr id="392" name="Google Shape;392;p29"/>
          <p:cNvCxnSpPr>
            <a:endCxn id="379" idx="1"/>
          </p:cNvCxnSpPr>
          <p:nvPr/>
        </p:nvCxnSpPr>
        <p:spPr>
          <a:xfrm>
            <a:off x="3837684" y="1037238"/>
            <a:ext cx="3695100" cy="26700"/>
          </a:xfrm>
          <a:prstGeom prst="straightConnector1">
            <a:avLst/>
          </a:prstGeom>
          <a:noFill/>
          <a:ln cap="flat" cmpd="sng" w="28575">
            <a:solidFill>
              <a:schemeClr val="dk2"/>
            </a:solidFill>
            <a:prstDash val="solid"/>
            <a:round/>
            <a:headEnd len="med" w="med" type="none"/>
            <a:tailEnd len="med" w="med" type="triangle"/>
          </a:ln>
        </p:spPr>
      </p:cxnSp>
      <p:cxnSp>
        <p:nvCxnSpPr>
          <p:cNvPr id="393" name="Google Shape;393;p29"/>
          <p:cNvCxnSpPr/>
          <p:nvPr/>
        </p:nvCxnSpPr>
        <p:spPr>
          <a:xfrm flipH="1" rot="10800000">
            <a:off x="1398651" y="2124150"/>
            <a:ext cx="944400" cy="4500"/>
          </a:xfrm>
          <a:prstGeom prst="straightConnector1">
            <a:avLst/>
          </a:prstGeom>
          <a:noFill/>
          <a:ln cap="flat" cmpd="sng" w="28575">
            <a:solidFill>
              <a:schemeClr val="dk2"/>
            </a:solidFill>
            <a:prstDash val="solid"/>
            <a:round/>
            <a:headEnd len="med" w="med" type="none"/>
            <a:tailEnd len="med" w="med" type="none"/>
          </a:ln>
        </p:spPr>
      </p:cxnSp>
      <p:cxnSp>
        <p:nvCxnSpPr>
          <p:cNvPr id="394" name="Google Shape;394;p29"/>
          <p:cNvCxnSpPr>
            <a:stCxn id="382" idx="3"/>
          </p:cNvCxnSpPr>
          <p:nvPr/>
        </p:nvCxnSpPr>
        <p:spPr>
          <a:xfrm flipH="1" rot="10800000">
            <a:off x="1398651" y="4257750"/>
            <a:ext cx="935100" cy="300"/>
          </a:xfrm>
          <a:prstGeom prst="straightConnector1">
            <a:avLst/>
          </a:prstGeom>
          <a:noFill/>
          <a:ln cap="flat" cmpd="sng" w="28575">
            <a:solidFill>
              <a:schemeClr val="dk2"/>
            </a:solidFill>
            <a:prstDash val="solid"/>
            <a:round/>
            <a:headEnd len="med" w="med" type="none"/>
            <a:tailEnd len="med" w="med" type="none"/>
          </a:ln>
        </p:spPr>
      </p:cxnSp>
      <p:cxnSp>
        <p:nvCxnSpPr>
          <p:cNvPr id="395" name="Google Shape;395;p29"/>
          <p:cNvCxnSpPr>
            <a:endCxn id="378" idx="2"/>
          </p:cNvCxnSpPr>
          <p:nvPr/>
        </p:nvCxnSpPr>
        <p:spPr>
          <a:xfrm flipH="1" rot="10800000">
            <a:off x="2333714" y="3644500"/>
            <a:ext cx="8700" cy="622800"/>
          </a:xfrm>
          <a:prstGeom prst="straightConnector1">
            <a:avLst/>
          </a:prstGeom>
          <a:noFill/>
          <a:ln cap="flat" cmpd="sng" w="28575">
            <a:solidFill>
              <a:schemeClr val="dk2"/>
            </a:solidFill>
            <a:prstDash val="solid"/>
            <a:round/>
            <a:headEnd len="med" w="med" type="none"/>
            <a:tailEnd len="med" w="med" type="triangle"/>
          </a:ln>
        </p:spPr>
      </p:cxnSp>
      <p:pic>
        <p:nvPicPr>
          <p:cNvPr id="396" name="Google Shape;396;p29"/>
          <p:cNvPicPr preferRelativeResize="0"/>
          <p:nvPr/>
        </p:nvPicPr>
        <p:blipFill rotWithShape="1">
          <a:blip r:embed="rId4">
            <a:alphaModFix/>
          </a:blip>
          <a:srcRect b="20471" l="19475" r="23228" t="4979"/>
          <a:stretch/>
        </p:blipFill>
        <p:spPr>
          <a:xfrm>
            <a:off x="792525" y="2835428"/>
            <a:ext cx="788352" cy="715850"/>
          </a:xfrm>
          <a:prstGeom prst="rect">
            <a:avLst/>
          </a:prstGeom>
          <a:noFill/>
          <a:ln>
            <a:noFill/>
          </a:ln>
        </p:spPr>
      </p:pic>
      <p:pic>
        <p:nvPicPr>
          <p:cNvPr id="397" name="Google Shape;397;p29"/>
          <p:cNvPicPr preferRelativeResize="0"/>
          <p:nvPr/>
        </p:nvPicPr>
        <p:blipFill>
          <a:blip r:embed="rId5">
            <a:alphaModFix/>
          </a:blip>
          <a:stretch>
            <a:fillRect/>
          </a:stretch>
        </p:blipFill>
        <p:spPr>
          <a:xfrm>
            <a:off x="4847821" y="3817364"/>
            <a:ext cx="1208399" cy="749638"/>
          </a:xfrm>
          <a:prstGeom prst="rect">
            <a:avLst/>
          </a:prstGeom>
          <a:noFill/>
          <a:ln>
            <a:noFill/>
          </a:ln>
        </p:spPr>
      </p:pic>
      <p:pic>
        <p:nvPicPr>
          <p:cNvPr id="398" name="Google Shape;398;p29"/>
          <p:cNvPicPr preferRelativeResize="0"/>
          <p:nvPr/>
        </p:nvPicPr>
        <p:blipFill>
          <a:blip r:embed="rId6">
            <a:alphaModFix/>
          </a:blip>
          <a:stretch>
            <a:fillRect/>
          </a:stretch>
        </p:blipFill>
        <p:spPr>
          <a:xfrm>
            <a:off x="6113224" y="1256529"/>
            <a:ext cx="1208400" cy="6797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Objectives and Goals </a:t>
            </a:r>
            <a:endParaRPr/>
          </a:p>
        </p:txBody>
      </p:sp>
      <p:sp>
        <p:nvSpPr>
          <p:cNvPr id="404" name="Google Shape;404;p30"/>
          <p:cNvSpPr txBox="1"/>
          <p:nvPr>
            <p:ph idx="1" type="body"/>
          </p:nvPr>
        </p:nvSpPr>
        <p:spPr>
          <a:xfrm>
            <a:off x="1297500" y="1307850"/>
            <a:ext cx="7038900" cy="2911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Proxima Nova"/>
              <a:buAutoNum type="arabicPeriod"/>
            </a:pPr>
            <a:r>
              <a:rPr lang="en" sz="1800">
                <a:latin typeface="Proxima Nova"/>
                <a:ea typeface="Proxima Nova"/>
                <a:cs typeface="Proxima Nova"/>
                <a:sym typeface="Proxima Nova"/>
              </a:rPr>
              <a:t>Control fingers of robotic arm using data glove.</a:t>
            </a:r>
            <a:endParaRPr sz="1800">
              <a:latin typeface="Proxima Nova"/>
              <a:ea typeface="Proxima Nova"/>
              <a:cs typeface="Proxima Nova"/>
              <a:sym typeface="Proxima Nova"/>
            </a:endParaRPr>
          </a:p>
          <a:p>
            <a:pPr indent="-342900" lvl="0" marL="457200" rtl="0" algn="l">
              <a:spcBef>
                <a:spcPts val="0"/>
              </a:spcBef>
              <a:spcAft>
                <a:spcPts val="0"/>
              </a:spcAft>
              <a:buSzPts val="1800"/>
              <a:buFont typeface="Proxima Nova"/>
              <a:buAutoNum type="arabicPeriod"/>
            </a:pPr>
            <a:r>
              <a:rPr lang="en" sz="1800">
                <a:latin typeface="Proxima Nova"/>
                <a:ea typeface="Proxima Nova"/>
                <a:cs typeface="Proxima Nova"/>
                <a:sym typeface="Proxima Nova"/>
              </a:rPr>
              <a:t>Control wrist/bicep/shoulder movement in space.</a:t>
            </a:r>
            <a:endParaRPr sz="1800">
              <a:latin typeface="Proxima Nova"/>
              <a:ea typeface="Proxima Nova"/>
              <a:cs typeface="Proxima Nova"/>
              <a:sym typeface="Proxima Nova"/>
            </a:endParaRPr>
          </a:p>
          <a:p>
            <a:pPr indent="-342900" lvl="0" marL="457200" rtl="0" algn="l">
              <a:spcBef>
                <a:spcPts val="0"/>
              </a:spcBef>
              <a:spcAft>
                <a:spcPts val="0"/>
              </a:spcAft>
              <a:buSzPts val="1800"/>
              <a:buFont typeface="Proxima Nova"/>
              <a:buAutoNum type="arabicPeriod"/>
            </a:pPr>
            <a:r>
              <a:rPr lang="en" sz="1800">
                <a:latin typeface="Proxima Nova"/>
                <a:ea typeface="Proxima Nova"/>
                <a:cs typeface="Proxima Nova"/>
                <a:sym typeface="Proxima Nova"/>
              </a:rPr>
              <a:t>Pickup a ball that is at rest using master-slave manipulation.</a:t>
            </a:r>
            <a:endParaRPr sz="1800">
              <a:latin typeface="Proxima Nova"/>
              <a:ea typeface="Proxima Nova"/>
              <a:cs typeface="Proxima Nova"/>
              <a:sym typeface="Proxima Nova"/>
            </a:endParaRPr>
          </a:p>
          <a:p>
            <a:pPr indent="-342900" lvl="0" marL="457200" rtl="0" algn="l">
              <a:spcBef>
                <a:spcPts val="0"/>
              </a:spcBef>
              <a:spcAft>
                <a:spcPts val="0"/>
              </a:spcAft>
              <a:buSzPts val="1800"/>
              <a:buFont typeface="Proxima Nova"/>
              <a:buAutoNum type="arabicPeriod"/>
            </a:pPr>
            <a:r>
              <a:rPr lang="en" sz="1800">
                <a:latin typeface="Proxima Nova"/>
                <a:ea typeface="Proxima Nova"/>
                <a:cs typeface="Proxima Nova"/>
                <a:sym typeface="Proxima Nova"/>
              </a:rPr>
              <a:t>Throw and balance ball.</a:t>
            </a:r>
            <a:endParaRPr/>
          </a:p>
        </p:txBody>
      </p:sp>
      <p:pic>
        <p:nvPicPr>
          <p:cNvPr id="405" name="Google Shape;405;p30"/>
          <p:cNvPicPr preferRelativeResize="0"/>
          <p:nvPr/>
        </p:nvPicPr>
        <p:blipFill>
          <a:blip r:embed="rId3">
            <a:alphaModFix/>
          </a:blip>
          <a:stretch>
            <a:fillRect/>
          </a:stretch>
        </p:blipFill>
        <p:spPr>
          <a:xfrm>
            <a:off x="1991300" y="2893225"/>
            <a:ext cx="5040824" cy="19599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Design Challenges </a:t>
            </a:r>
            <a:endParaRPr/>
          </a:p>
        </p:txBody>
      </p:sp>
      <p:sp>
        <p:nvSpPr>
          <p:cNvPr id="411" name="Google Shape;411;p31"/>
          <p:cNvSpPr txBox="1"/>
          <p:nvPr>
            <p:ph idx="1" type="body"/>
          </p:nvPr>
        </p:nvSpPr>
        <p:spPr>
          <a:xfrm>
            <a:off x="1146800" y="1307850"/>
            <a:ext cx="7038900" cy="3043500"/>
          </a:xfrm>
          <a:prstGeom prst="rect">
            <a:avLst/>
          </a:prstGeom>
        </p:spPr>
        <p:txBody>
          <a:bodyPr anchorCtr="0" anchor="t" bIns="91425" lIns="91425" spcFirstLastPara="1" rIns="91425" wrap="square" tIns="91425">
            <a:noAutofit/>
          </a:bodyPr>
          <a:lstStyle/>
          <a:p>
            <a:pPr indent="-312420" lvl="0" marL="457200" rtl="0" algn="l">
              <a:lnSpc>
                <a:spcPct val="95000"/>
              </a:lnSpc>
              <a:spcBef>
                <a:spcPts val="0"/>
              </a:spcBef>
              <a:spcAft>
                <a:spcPts val="0"/>
              </a:spcAft>
              <a:buSzPts val="1320"/>
              <a:buChar char="●"/>
            </a:pPr>
            <a:r>
              <a:rPr lang="en" sz="1320" u="sng"/>
              <a:t>Fabrication:</a:t>
            </a:r>
            <a:endParaRPr sz="1320"/>
          </a:p>
          <a:p>
            <a:pPr indent="-312419" lvl="1" marL="914400" rtl="0" algn="l">
              <a:lnSpc>
                <a:spcPct val="95000"/>
              </a:lnSpc>
              <a:spcBef>
                <a:spcPts val="0"/>
              </a:spcBef>
              <a:spcAft>
                <a:spcPts val="0"/>
              </a:spcAft>
              <a:buSzPts val="1320"/>
              <a:buChar char="○"/>
            </a:pPr>
            <a:r>
              <a:rPr lang="en" sz="1320"/>
              <a:t>3D prints likely to fail/troubleshooting.</a:t>
            </a:r>
            <a:endParaRPr sz="1320"/>
          </a:p>
          <a:p>
            <a:pPr indent="-312419" lvl="1" marL="914400" rtl="0" algn="l">
              <a:lnSpc>
                <a:spcPct val="95000"/>
              </a:lnSpc>
              <a:spcBef>
                <a:spcPts val="0"/>
              </a:spcBef>
              <a:spcAft>
                <a:spcPts val="0"/>
              </a:spcAft>
              <a:buSzPts val="1320"/>
              <a:buChar char="○"/>
            </a:pPr>
            <a:r>
              <a:rPr lang="en" sz="1320"/>
              <a:t>How do you bond PETG?</a:t>
            </a:r>
            <a:endParaRPr sz="1320"/>
          </a:p>
          <a:p>
            <a:pPr indent="-312419" lvl="1" marL="914400" rtl="0" algn="l">
              <a:lnSpc>
                <a:spcPct val="95000"/>
              </a:lnSpc>
              <a:spcBef>
                <a:spcPts val="0"/>
              </a:spcBef>
              <a:spcAft>
                <a:spcPts val="0"/>
              </a:spcAft>
              <a:buSzPts val="1320"/>
              <a:buChar char="○"/>
            </a:pPr>
            <a:r>
              <a:rPr lang="en" sz="1320"/>
              <a:t>Addressing tolerance inconsistencies in plastic parts.</a:t>
            </a:r>
            <a:endParaRPr sz="1320"/>
          </a:p>
          <a:p>
            <a:pPr indent="-312420" lvl="0" marL="457200" rtl="0" algn="l">
              <a:lnSpc>
                <a:spcPct val="95000"/>
              </a:lnSpc>
              <a:spcBef>
                <a:spcPts val="0"/>
              </a:spcBef>
              <a:spcAft>
                <a:spcPts val="0"/>
              </a:spcAft>
              <a:buSzPts val="1320"/>
              <a:buChar char="●"/>
            </a:pPr>
            <a:r>
              <a:rPr lang="en" sz="1320" u="sng"/>
              <a:t>Inverse kinematics: </a:t>
            </a:r>
            <a:endParaRPr sz="1320" u="sng"/>
          </a:p>
          <a:p>
            <a:pPr indent="-312419" lvl="1" marL="914400" rtl="0" algn="l">
              <a:lnSpc>
                <a:spcPct val="95000"/>
              </a:lnSpc>
              <a:spcBef>
                <a:spcPts val="0"/>
              </a:spcBef>
              <a:spcAft>
                <a:spcPts val="0"/>
              </a:spcAft>
              <a:buSzPts val="1320"/>
              <a:buChar char="○"/>
            </a:pPr>
            <a:r>
              <a:rPr lang="en" sz="1320"/>
              <a:t>How do we avoid singularities with a 5 DOF robot?</a:t>
            </a:r>
            <a:endParaRPr sz="1320"/>
          </a:p>
          <a:p>
            <a:pPr indent="-312419" lvl="1" marL="914400" rtl="0" algn="l">
              <a:lnSpc>
                <a:spcPct val="95000"/>
              </a:lnSpc>
              <a:spcBef>
                <a:spcPts val="0"/>
              </a:spcBef>
              <a:spcAft>
                <a:spcPts val="0"/>
              </a:spcAft>
              <a:buSzPts val="1320"/>
              <a:buChar char="○"/>
            </a:pPr>
            <a:r>
              <a:rPr lang="en" sz="1320"/>
              <a:t>How do we compute arm positioning in real time?</a:t>
            </a:r>
            <a:endParaRPr sz="1320"/>
          </a:p>
          <a:p>
            <a:pPr indent="-312420" lvl="0" marL="457200" rtl="0" algn="l">
              <a:lnSpc>
                <a:spcPct val="95000"/>
              </a:lnSpc>
              <a:spcBef>
                <a:spcPts val="0"/>
              </a:spcBef>
              <a:spcAft>
                <a:spcPts val="0"/>
              </a:spcAft>
              <a:buSzPts val="1320"/>
              <a:buChar char="●"/>
            </a:pPr>
            <a:r>
              <a:rPr lang="en" sz="1320" u="sng"/>
              <a:t>Control:</a:t>
            </a:r>
            <a:endParaRPr sz="1320" u="sng"/>
          </a:p>
          <a:p>
            <a:pPr indent="-312419" lvl="1" marL="914400" rtl="0" algn="l">
              <a:lnSpc>
                <a:spcPct val="95000"/>
              </a:lnSpc>
              <a:spcBef>
                <a:spcPts val="0"/>
              </a:spcBef>
              <a:spcAft>
                <a:spcPts val="0"/>
              </a:spcAft>
              <a:buSzPts val="1320"/>
              <a:buChar char="○"/>
            </a:pPr>
            <a:r>
              <a:rPr lang="en" sz="1320"/>
              <a:t>Latency: How do we minimize delay between operator and robot action?</a:t>
            </a:r>
            <a:endParaRPr sz="1320"/>
          </a:p>
          <a:p>
            <a:pPr indent="-312419" lvl="1" marL="914400" rtl="0" algn="l">
              <a:lnSpc>
                <a:spcPct val="95000"/>
              </a:lnSpc>
              <a:spcBef>
                <a:spcPts val="0"/>
              </a:spcBef>
              <a:spcAft>
                <a:spcPts val="0"/>
              </a:spcAft>
              <a:buSzPts val="1320"/>
              <a:buChar char="○"/>
            </a:pPr>
            <a:r>
              <a:rPr lang="en" sz="1320"/>
              <a:t>Synchronization: How do we sync arm to glove? Do we need a reset/ “home” feature?</a:t>
            </a:r>
            <a:endParaRPr sz="1320"/>
          </a:p>
          <a:p>
            <a:pPr indent="-312419" lvl="1" marL="914400" rtl="0" algn="l">
              <a:lnSpc>
                <a:spcPct val="95000"/>
              </a:lnSpc>
              <a:spcBef>
                <a:spcPts val="0"/>
              </a:spcBef>
              <a:spcAft>
                <a:spcPts val="0"/>
              </a:spcAft>
              <a:buSzPts val="1320"/>
              <a:buChar char="○"/>
            </a:pPr>
            <a:r>
              <a:rPr lang="en" sz="1320"/>
              <a:t>Instrumentation: How do we minimize “drift” in IMU measurements?</a:t>
            </a:r>
            <a:endParaRPr sz="1320"/>
          </a:p>
          <a:p>
            <a:pPr indent="-312420" lvl="0" marL="457200" rtl="0" algn="l">
              <a:lnSpc>
                <a:spcPct val="95000"/>
              </a:lnSpc>
              <a:spcBef>
                <a:spcPts val="0"/>
              </a:spcBef>
              <a:spcAft>
                <a:spcPts val="0"/>
              </a:spcAft>
              <a:buSzPts val="1320"/>
              <a:buChar char="●"/>
            </a:pPr>
            <a:r>
              <a:rPr lang="en" sz="1320" u="sng"/>
              <a:t>Programming:</a:t>
            </a:r>
            <a:endParaRPr sz="1320"/>
          </a:p>
          <a:p>
            <a:pPr indent="-312419" lvl="1" marL="914400" rtl="0" algn="l">
              <a:lnSpc>
                <a:spcPct val="95000"/>
              </a:lnSpc>
              <a:spcBef>
                <a:spcPts val="0"/>
              </a:spcBef>
              <a:spcAft>
                <a:spcPts val="0"/>
              </a:spcAft>
              <a:buSzPts val="1320"/>
              <a:buChar char="○"/>
            </a:pPr>
            <a:r>
              <a:rPr lang="en" sz="1320"/>
              <a:t>Likely challenges in using MyRobotLab.</a:t>
            </a:r>
            <a:endParaRPr sz="1320"/>
          </a:p>
          <a:p>
            <a:pPr indent="-312419" lvl="1" marL="914400" rtl="0" algn="l">
              <a:lnSpc>
                <a:spcPct val="95000"/>
              </a:lnSpc>
              <a:spcBef>
                <a:spcPts val="0"/>
              </a:spcBef>
              <a:spcAft>
                <a:spcPts val="0"/>
              </a:spcAft>
              <a:buSzPts val="1320"/>
              <a:buChar char="○"/>
            </a:pPr>
            <a:r>
              <a:rPr lang="en" sz="1320"/>
              <a:t>Most likely LOTS of coding &amp; bugs to resolve.</a:t>
            </a:r>
            <a:endParaRPr sz="1235"/>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Project Statement</a:t>
            </a:r>
            <a:endParaRPr/>
          </a:p>
        </p:txBody>
      </p:sp>
      <p:sp>
        <p:nvSpPr>
          <p:cNvPr id="142" name="Google Shape;142;p1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Create a robotic platform that can manipulate a ball.</a:t>
            </a:r>
            <a:r>
              <a:rPr lang="en" sz="2700"/>
              <a:t> </a:t>
            </a:r>
            <a:endParaRPr sz="2700"/>
          </a:p>
        </p:txBody>
      </p:sp>
      <p:pic>
        <p:nvPicPr>
          <p:cNvPr id="143" name="Google Shape;143;p14"/>
          <p:cNvPicPr preferRelativeResize="0"/>
          <p:nvPr/>
        </p:nvPicPr>
        <p:blipFill>
          <a:blip r:embed="rId3">
            <a:alphaModFix/>
          </a:blip>
          <a:stretch>
            <a:fillRect/>
          </a:stretch>
        </p:blipFill>
        <p:spPr>
          <a:xfrm>
            <a:off x="3265213" y="2254925"/>
            <a:ext cx="2613568" cy="2571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2"/>
          <p:cNvSpPr txBox="1"/>
          <p:nvPr>
            <p:ph type="title"/>
          </p:nvPr>
        </p:nvSpPr>
        <p:spPr>
          <a:xfrm>
            <a:off x="1056250" y="468325"/>
            <a:ext cx="7776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Robotic Standards - ISO/TS 15066:2016</a:t>
            </a:r>
            <a:endParaRPr/>
          </a:p>
        </p:txBody>
      </p:sp>
      <p:sp>
        <p:nvSpPr>
          <p:cNvPr id="417" name="Google Shape;417;p32"/>
          <p:cNvSpPr txBox="1"/>
          <p:nvPr>
            <p:ph idx="1" type="body"/>
          </p:nvPr>
        </p:nvSpPr>
        <p:spPr>
          <a:xfrm>
            <a:off x="723250" y="1316000"/>
            <a:ext cx="8109000" cy="34989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5657"/>
              <a:t>5.5.2.2  Robot Motion Requirement </a:t>
            </a:r>
            <a:endParaRPr sz="5657"/>
          </a:p>
          <a:p>
            <a:pPr indent="-318415" lvl="0" marL="457200" rtl="0" algn="l">
              <a:spcBef>
                <a:spcPts val="1200"/>
              </a:spcBef>
              <a:spcAft>
                <a:spcPts val="0"/>
              </a:spcAft>
              <a:buSzPct val="100000"/>
              <a:buChar char="-"/>
            </a:pPr>
            <a:r>
              <a:rPr lang="en" sz="5657"/>
              <a:t>Motion of the robot should be able to be manually stopped by operator if necessary.</a:t>
            </a:r>
            <a:endParaRPr sz="5657"/>
          </a:p>
          <a:p>
            <a:pPr indent="-318415" lvl="0" marL="457200" rtl="0" algn="l">
              <a:spcBef>
                <a:spcPts val="0"/>
              </a:spcBef>
              <a:spcAft>
                <a:spcPts val="0"/>
              </a:spcAft>
              <a:buSzPct val="100000"/>
              <a:buChar char="-"/>
            </a:pPr>
            <a:r>
              <a:rPr lang="en" sz="5657"/>
              <a:t>Motion of the robot should be halted by powering off the device. </a:t>
            </a:r>
            <a:endParaRPr sz="5657"/>
          </a:p>
          <a:p>
            <a:pPr indent="0" lvl="0" marL="0" rtl="0" algn="l">
              <a:spcBef>
                <a:spcPts val="1200"/>
              </a:spcBef>
              <a:spcAft>
                <a:spcPts val="0"/>
              </a:spcAft>
              <a:buNone/>
            </a:pPr>
            <a:r>
              <a:rPr lang="en" sz="5657"/>
              <a:t>5.3 Design of the collaborative workspace</a:t>
            </a:r>
            <a:endParaRPr sz="5657"/>
          </a:p>
          <a:p>
            <a:pPr indent="-318415" lvl="0" marL="457200" rtl="0" algn="l">
              <a:spcBef>
                <a:spcPts val="1200"/>
              </a:spcBef>
              <a:spcAft>
                <a:spcPts val="0"/>
              </a:spcAft>
              <a:buSzPct val="100000"/>
              <a:buChar char="-"/>
            </a:pPr>
            <a:r>
              <a:rPr lang="en" sz="5657"/>
              <a:t>Design of collaborative workspace shall be such that the operator can perform all intended tasks. </a:t>
            </a:r>
            <a:endParaRPr sz="5657"/>
          </a:p>
          <a:p>
            <a:pPr indent="-318415" lvl="0" marL="457200" rtl="0" algn="l">
              <a:spcBef>
                <a:spcPts val="0"/>
              </a:spcBef>
              <a:spcAft>
                <a:spcPts val="0"/>
              </a:spcAft>
              <a:buSzPct val="100000"/>
              <a:buChar char="-"/>
            </a:pPr>
            <a:r>
              <a:rPr lang="en" sz="5657"/>
              <a:t>Any risk introduced by robot or </a:t>
            </a:r>
            <a:r>
              <a:rPr lang="en" sz="5657"/>
              <a:t>equipment</a:t>
            </a:r>
            <a:r>
              <a:rPr lang="en" sz="5657"/>
              <a:t> shall be sufficiently mitigated by identified risk management</a:t>
            </a:r>
            <a:endParaRPr sz="5657"/>
          </a:p>
          <a:p>
            <a:pPr indent="-318415" lvl="0" marL="457200" rtl="0" algn="l">
              <a:spcBef>
                <a:spcPts val="0"/>
              </a:spcBef>
              <a:spcAft>
                <a:spcPts val="0"/>
              </a:spcAft>
              <a:buSzPct val="100000"/>
              <a:buChar char="-"/>
            </a:pPr>
            <a:r>
              <a:rPr lang="en" sz="5657"/>
              <a:t>Location of operator or machinery sh</a:t>
            </a:r>
            <a:r>
              <a:rPr lang="en" sz="5657"/>
              <a:t>ould</a:t>
            </a:r>
            <a:r>
              <a:rPr lang="en" sz="5657"/>
              <a:t> not introduce additional hazards </a:t>
            </a:r>
            <a:endParaRPr sz="5657"/>
          </a:p>
          <a:p>
            <a:pPr indent="0" lvl="0" marL="0" rtl="0" algn="l">
              <a:spcBef>
                <a:spcPts val="1200"/>
              </a:spcBef>
              <a:spcAft>
                <a:spcPts val="0"/>
              </a:spcAft>
              <a:buNone/>
            </a:pPr>
            <a:r>
              <a:rPr lang="en" sz="5657"/>
              <a:t>5.5.5.3  Risk reduction for potential contact between robot and operator.</a:t>
            </a:r>
            <a:endParaRPr sz="5657"/>
          </a:p>
          <a:p>
            <a:pPr indent="-318415" lvl="0" marL="457200" rtl="0" algn="l">
              <a:spcBef>
                <a:spcPts val="1200"/>
              </a:spcBef>
              <a:spcAft>
                <a:spcPts val="0"/>
              </a:spcAft>
              <a:buSzPct val="100000"/>
              <a:buChar char="-"/>
            </a:pPr>
            <a:r>
              <a:rPr lang="en" sz="5657"/>
              <a:t>Ensure no sharp edges to avoid minor injury</a:t>
            </a:r>
            <a:endParaRPr sz="5657"/>
          </a:p>
          <a:p>
            <a:pPr indent="-318415" lvl="0" marL="457200" rtl="0" algn="l">
              <a:spcBef>
                <a:spcPts val="0"/>
              </a:spcBef>
              <a:spcAft>
                <a:spcPts val="0"/>
              </a:spcAft>
              <a:buSzPct val="100000"/>
              <a:buChar char="-"/>
            </a:pPr>
            <a:r>
              <a:rPr lang="en" sz="5657"/>
              <a:t>Ensure no bare electrical </a:t>
            </a:r>
            <a:r>
              <a:rPr lang="en" sz="5657"/>
              <a:t>components</a:t>
            </a:r>
            <a:r>
              <a:rPr lang="en" sz="5657"/>
              <a:t> to avoid electrical shock, arc or fire</a:t>
            </a:r>
            <a:endParaRPr sz="5657"/>
          </a:p>
          <a:p>
            <a:pPr indent="-318415" lvl="0" marL="457200" rtl="0" algn="l">
              <a:spcBef>
                <a:spcPts val="0"/>
              </a:spcBef>
              <a:spcAft>
                <a:spcPts val="0"/>
              </a:spcAft>
              <a:buSzPct val="100000"/>
              <a:buChar char="-"/>
            </a:pPr>
            <a:r>
              <a:rPr lang="en" sz="5657"/>
              <a:t>Design workspace so that such contact is infrequent and avoidable between robot and operator</a:t>
            </a:r>
            <a:endParaRPr sz="5657"/>
          </a:p>
          <a:p>
            <a:pPr indent="0" lvl="0" marL="0" rtl="0" algn="l">
              <a:spcBef>
                <a:spcPts val="1200"/>
              </a:spcBef>
              <a:spcAft>
                <a:spcPts val="0"/>
              </a:spcAft>
              <a:buNone/>
            </a:pPr>
            <a:r>
              <a:t/>
            </a:r>
            <a:endParaRPr/>
          </a:p>
          <a:p>
            <a:pPr indent="0" lvl="0" marL="457200" rtl="0" algn="l">
              <a:spcBef>
                <a:spcPts val="120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Risk A</a:t>
            </a:r>
            <a:r>
              <a:rPr lang="en"/>
              <a:t>ssessment</a:t>
            </a:r>
            <a:r>
              <a:rPr lang="en"/>
              <a:t> - OTM Sec. IV: Ch. 4</a:t>
            </a:r>
            <a:r>
              <a:rPr lang="en"/>
              <a:t> </a:t>
            </a:r>
            <a:endParaRPr/>
          </a:p>
        </p:txBody>
      </p:sp>
      <p:pic>
        <p:nvPicPr>
          <p:cNvPr id="423" name="Google Shape;423;p33"/>
          <p:cNvPicPr preferRelativeResize="0"/>
          <p:nvPr/>
        </p:nvPicPr>
        <p:blipFill>
          <a:blip r:embed="rId3">
            <a:alphaModFix/>
          </a:blip>
          <a:stretch>
            <a:fillRect/>
          </a:stretch>
        </p:blipFill>
        <p:spPr>
          <a:xfrm>
            <a:off x="1141625" y="1204100"/>
            <a:ext cx="6860758" cy="3530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4"/>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
            </a:r>
            <a:r>
              <a:rPr lang="en"/>
              <a:t>anufacturability </a:t>
            </a:r>
            <a:endParaRPr/>
          </a:p>
          <a:p>
            <a:pPr indent="0" lvl="0" marL="0" rtl="0" algn="l">
              <a:spcBef>
                <a:spcPts val="0"/>
              </a:spcBef>
              <a:spcAft>
                <a:spcPts val="0"/>
              </a:spcAft>
              <a:buNone/>
            </a:pPr>
            <a:r>
              <a:t/>
            </a:r>
            <a:endParaRPr/>
          </a:p>
        </p:txBody>
      </p:sp>
      <p:sp>
        <p:nvSpPr>
          <p:cNvPr id="429" name="Google Shape;429;p34"/>
          <p:cNvSpPr txBox="1"/>
          <p:nvPr>
            <p:ph idx="1" type="body"/>
          </p:nvPr>
        </p:nvSpPr>
        <p:spPr>
          <a:xfrm>
            <a:off x="1297500" y="913550"/>
            <a:ext cx="7038900" cy="34851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Nearly all </a:t>
            </a:r>
            <a:r>
              <a:rPr lang="en" sz="1600"/>
              <a:t>components</a:t>
            </a:r>
            <a:r>
              <a:rPr lang="en" sz="1600"/>
              <a:t> within the inmoov robot are widely </a:t>
            </a:r>
            <a:r>
              <a:rPr lang="en" sz="1600"/>
              <a:t>accessible. </a:t>
            </a:r>
            <a:endParaRPr sz="1600"/>
          </a:p>
          <a:p>
            <a:pPr indent="-330200" lvl="0" marL="457200" rtl="0" algn="l">
              <a:spcBef>
                <a:spcPts val="0"/>
              </a:spcBef>
              <a:spcAft>
                <a:spcPts val="0"/>
              </a:spcAft>
              <a:buSzPts val="1600"/>
              <a:buChar char="●"/>
            </a:pPr>
            <a:r>
              <a:rPr lang="en" sz="1600"/>
              <a:t>The</a:t>
            </a:r>
            <a:r>
              <a:rPr lang="en" sz="1600"/>
              <a:t> design requires a 3D </a:t>
            </a:r>
            <a:r>
              <a:rPr lang="en" sz="1600"/>
              <a:t>printer</a:t>
            </a:r>
            <a:r>
              <a:rPr lang="en" sz="1600"/>
              <a:t> for the physical structure.</a:t>
            </a:r>
            <a:endParaRPr sz="1600"/>
          </a:p>
          <a:p>
            <a:pPr indent="-311150" lvl="0" marL="457200" rtl="0" algn="l">
              <a:spcBef>
                <a:spcPts val="0"/>
              </a:spcBef>
              <a:spcAft>
                <a:spcPts val="0"/>
              </a:spcAft>
              <a:buSzPts val="1300"/>
              <a:buChar char="●"/>
            </a:pPr>
            <a:r>
              <a:rPr lang="en" sz="1600"/>
              <a:t>The design is easily manufactured and most of the cost build up comes from the motors/hardware that the robot needs for manipulation</a:t>
            </a:r>
            <a:r>
              <a:rPr lang="en"/>
              <a:t>.</a:t>
            </a:r>
            <a:endParaRPr/>
          </a:p>
          <a:p>
            <a:pPr indent="-330200" lvl="0" marL="457200" rtl="0" algn="l">
              <a:spcBef>
                <a:spcPts val="0"/>
              </a:spcBef>
              <a:spcAft>
                <a:spcPts val="0"/>
              </a:spcAft>
              <a:buSzPts val="1600"/>
              <a:buChar char="●"/>
            </a:pPr>
            <a:r>
              <a:rPr lang="en" sz="1600"/>
              <a:t>Mounting fixture design is made of common materials, and can be recycled easily.</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Sustainability </a:t>
            </a:r>
            <a:endParaRPr/>
          </a:p>
        </p:txBody>
      </p:sp>
      <p:sp>
        <p:nvSpPr>
          <p:cNvPr id="435" name="Google Shape;435;p3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Sustainable Design</a:t>
            </a:r>
            <a:endParaRPr sz="1800"/>
          </a:p>
          <a:p>
            <a:pPr indent="-330200" lvl="0" marL="457200" rtl="0" algn="l">
              <a:spcBef>
                <a:spcPts val="1200"/>
              </a:spcBef>
              <a:spcAft>
                <a:spcPts val="0"/>
              </a:spcAft>
              <a:buSzPts val="1600"/>
              <a:buChar char="●"/>
            </a:pPr>
            <a:r>
              <a:rPr lang="en" sz="1600"/>
              <a:t>Parts are easily replaceable (3D printed or OTS)</a:t>
            </a:r>
            <a:endParaRPr sz="1600"/>
          </a:p>
          <a:p>
            <a:pPr indent="-330200" lvl="0" marL="457200" rtl="0" algn="l">
              <a:spcBef>
                <a:spcPts val="0"/>
              </a:spcBef>
              <a:spcAft>
                <a:spcPts val="0"/>
              </a:spcAft>
              <a:buSzPts val="1600"/>
              <a:buChar char="●"/>
            </a:pPr>
            <a:r>
              <a:rPr lang="en" sz="1600"/>
              <a:t>Low </a:t>
            </a:r>
            <a:r>
              <a:rPr lang="en" sz="1600"/>
              <a:t>maintenance</a:t>
            </a:r>
            <a:endParaRPr sz="1600"/>
          </a:p>
          <a:p>
            <a:pPr indent="-330200" lvl="0" marL="457200" rtl="0" algn="l">
              <a:spcBef>
                <a:spcPts val="0"/>
              </a:spcBef>
              <a:spcAft>
                <a:spcPts val="0"/>
              </a:spcAft>
              <a:buSzPts val="1600"/>
              <a:buChar char="●"/>
            </a:pPr>
            <a:r>
              <a:rPr lang="en" sz="1600"/>
              <a:t>Sufficient</a:t>
            </a:r>
            <a:r>
              <a:rPr lang="en" sz="1600"/>
              <a:t> records kept to </a:t>
            </a:r>
            <a:r>
              <a:rPr lang="en" sz="1600"/>
              <a:t>reproduce</a:t>
            </a:r>
            <a:r>
              <a:rPr lang="en" sz="1600"/>
              <a:t> any single part of project in the future.</a:t>
            </a:r>
            <a:endParaRPr sz="1600"/>
          </a:p>
        </p:txBody>
      </p:sp>
      <p:sp>
        <p:nvSpPr>
          <p:cNvPr id="436" name="Google Shape;436;p3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Reusable Materials</a:t>
            </a:r>
            <a:endParaRPr sz="1800"/>
          </a:p>
          <a:p>
            <a:pPr indent="-330200" lvl="0" marL="457200" rtl="0" algn="l">
              <a:spcBef>
                <a:spcPts val="1200"/>
              </a:spcBef>
              <a:spcAft>
                <a:spcPts val="0"/>
              </a:spcAft>
              <a:buSzPts val="1600"/>
              <a:buChar char="●"/>
            </a:pPr>
            <a:r>
              <a:rPr lang="en" sz="1600"/>
              <a:t>All electronics can be repurposed.</a:t>
            </a:r>
            <a:endParaRPr sz="1600"/>
          </a:p>
          <a:p>
            <a:pPr indent="-330200" lvl="0" marL="457200" rtl="0" algn="l">
              <a:spcBef>
                <a:spcPts val="0"/>
              </a:spcBef>
              <a:spcAft>
                <a:spcPts val="0"/>
              </a:spcAft>
              <a:buSzPts val="1600"/>
              <a:buChar char="●"/>
            </a:pPr>
            <a:r>
              <a:rPr lang="en" sz="1600"/>
              <a:t>Dolly and post can be repurposed.</a:t>
            </a:r>
            <a:endParaRPr sz="1600"/>
          </a:p>
          <a:p>
            <a:pPr indent="-330200" lvl="0" marL="457200" rtl="0" algn="l">
              <a:spcBef>
                <a:spcPts val="0"/>
              </a:spcBef>
              <a:spcAft>
                <a:spcPts val="0"/>
              </a:spcAft>
              <a:buSzPts val="1600"/>
              <a:buChar char="●"/>
            </a:pPr>
            <a:r>
              <a:rPr lang="en" sz="1600"/>
              <a:t>Fasteners can be recycled.</a:t>
            </a: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Budget</a:t>
            </a:r>
            <a:endParaRPr/>
          </a:p>
        </p:txBody>
      </p:sp>
      <p:pic>
        <p:nvPicPr>
          <p:cNvPr id="442" name="Google Shape;442;p36"/>
          <p:cNvPicPr preferRelativeResize="0"/>
          <p:nvPr/>
        </p:nvPicPr>
        <p:blipFill>
          <a:blip r:embed="rId3">
            <a:alphaModFix/>
          </a:blip>
          <a:stretch>
            <a:fillRect/>
          </a:stretch>
        </p:blipFill>
        <p:spPr>
          <a:xfrm>
            <a:off x="1181100" y="1654981"/>
            <a:ext cx="6781800" cy="2354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7"/>
          <p:cNvSpPr txBox="1"/>
          <p:nvPr>
            <p:ph idx="4294967295" type="title"/>
          </p:nvPr>
        </p:nvSpPr>
        <p:spPr>
          <a:xfrm>
            <a:off x="937125" y="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Gantt Chart</a:t>
            </a:r>
            <a:endParaRPr sz="2400"/>
          </a:p>
        </p:txBody>
      </p:sp>
      <p:pic>
        <p:nvPicPr>
          <p:cNvPr id="448" name="Google Shape;448;p37"/>
          <p:cNvPicPr preferRelativeResize="0"/>
          <p:nvPr/>
        </p:nvPicPr>
        <p:blipFill>
          <a:blip r:embed="rId3">
            <a:alphaModFix/>
          </a:blip>
          <a:stretch>
            <a:fillRect/>
          </a:stretch>
        </p:blipFill>
        <p:spPr>
          <a:xfrm>
            <a:off x="426813" y="540000"/>
            <a:ext cx="8059526" cy="460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Closing remarks</a:t>
            </a:r>
            <a:endParaRPr/>
          </a:p>
        </p:txBody>
      </p:sp>
      <p:pic>
        <p:nvPicPr>
          <p:cNvPr id="454" name="Google Shape;454;p38"/>
          <p:cNvPicPr preferRelativeResize="0"/>
          <p:nvPr/>
        </p:nvPicPr>
        <p:blipFill>
          <a:blip r:embed="rId3">
            <a:alphaModFix/>
          </a:blip>
          <a:stretch>
            <a:fillRect/>
          </a:stretch>
        </p:blipFill>
        <p:spPr>
          <a:xfrm>
            <a:off x="0" y="1428750"/>
            <a:ext cx="9144003" cy="2286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1117050" y="4037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Design</a:t>
            </a:r>
            <a:endParaRPr/>
          </a:p>
        </p:txBody>
      </p:sp>
      <p:sp>
        <p:nvSpPr>
          <p:cNvPr id="149" name="Google Shape;149;p15"/>
          <p:cNvSpPr/>
          <p:nvPr/>
        </p:nvSpPr>
        <p:spPr>
          <a:xfrm>
            <a:off x="304325" y="1871850"/>
            <a:ext cx="630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100">
                <a:solidFill>
                  <a:srgbClr val="0C58D3"/>
                </a:solidFill>
                <a:latin typeface="Roboto"/>
                <a:ea typeface="Roboto"/>
                <a:cs typeface="Roboto"/>
                <a:sym typeface="Roboto"/>
              </a:rPr>
              <a:t>Robot</a:t>
            </a:r>
            <a:endParaRPr sz="1100">
              <a:solidFill>
                <a:srgbClr val="0C58D3"/>
              </a:solidFill>
              <a:latin typeface="Roboto"/>
              <a:ea typeface="Roboto"/>
              <a:cs typeface="Roboto"/>
              <a:sym typeface="Roboto"/>
            </a:endParaRPr>
          </a:p>
        </p:txBody>
      </p:sp>
      <p:sp>
        <p:nvSpPr>
          <p:cNvPr id="150" name="Google Shape;150;p15"/>
          <p:cNvSpPr/>
          <p:nvPr/>
        </p:nvSpPr>
        <p:spPr>
          <a:xfrm>
            <a:off x="1552803" y="2437786"/>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Basic Build?</a:t>
            </a:r>
            <a:endParaRPr sz="1100">
              <a:solidFill>
                <a:srgbClr val="0C58D3"/>
              </a:solidFill>
              <a:latin typeface="Roboto"/>
              <a:ea typeface="Roboto"/>
              <a:cs typeface="Roboto"/>
              <a:sym typeface="Roboto"/>
            </a:endParaRPr>
          </a:p>
        </p:txBody>
      </p:sp>
      <p:sp>
        <p:nvSpPr>
          <p:cNvPr id="151" name="Google Shape;151;p15"/>
          <p:cNvSpPr/>
          <p:nvPr/>
        </p:nvSpPr>
        <p:spPr>
          <a:xfrm>
            <a:off x="1431797" y="1871850"/>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a:t>
            </a:r>
            <a:r>
              <a:rPr lang="en" sz="1100">
                <a:solidFill>
                  <a:srgbClr val="0C58D3"/>
                </a:solidFill>
                <a:latin typeface="Roboto"/>
                <a:ea typeface="Roboto"/>
                <a:cs typeface="Roboto"/>
                <a:sym typeface="Roboto"/>
              </a:rPr>
              <a:t> &amp; </a:t>
            </a:r>
            <a:r>
              <a:rPr lang="en" sz="1100">
                <a:solidFill>
                  <a:srgbClr val="0C58D3"/>
                </a:solidFill>
                <a:latin typeface="Roboto"/>
                <a:ea typeface="Roboto"/>
                <a:cs typeface="Roboto"/>
                <a:sym typeface="Roboto"/>
              </a:rPr>
              <a:t>Linkages</a:t>
            </a:r>
            <a:endParaRPr sz="1100">
              <a:solidFill>
                <a:srgbClr val="0C58D3"/>
              </a:solidFill>
              <a:latin typeface="Roboto"/>
              <a:ea typeface="Roboto"/>
              <a:cs typeface="Roboto"/>
              <a:sym typeface="Roboto"/>
            </a:endParaRPr>
          </a:p>
        </p:txBody>
      </p:sp>
      <p:cxnSp>
        <p:nvCxnSpPr>
          <p:cNvPr id="152" name="Google Shape;152;p15"/>
          <p:cNvCxnSpPr>
            <a:stCxn id="149" idx="3"/>
            <a:endCxn id="151" idx="1"/>
          </p:cNvCxnSpPr>
          <p:nvPr/>
        </p:nvCxnSpPr>
        <p:spPr>
          <a:xfrm>
            <a:off x="934925" y="1994100"/>
            <a:ext cx="496800" cy="0"/>
          </a:xfrm>
          <a:prstGeom prst="straightConnector1">
            <a:avLst/>
          </a:prstGeom>
          <a:noFill/>
          <a:ln cap="flat" cmpd="sng" w="28575">
            <a:solidFill>
              <a:schemeClr val="dk2"/>
            </a:solidFill>
            <a:prstDash val="solid"/>
            <a:round/>
            <a:headEnd len="med" w="med" type="none"/>
            <a:tailEnd len="med" w="med" type="triangle"/>
          </a:ln>
        </p:spPr>
      </p:cxnSp>
      <p:cxnSp>
        <p:nvCxnSpPr>
          <p:cNvPr id="153" name="Google Shape;153;p15"/>
          <p:cNvCxnSpPr/>
          <p:nvPr/>
        </p:nvCxnSpPr>
        <p:spPr>
          <a:xfrm>
            <a:off x="1093860" y="1994137"/>
            <a:ext cx="0" cy="1134300"/>
          </a:xfrm>
          <a:prstGeom prst="straightConnector1">
            <a:avLst/>
          </a:prstGeom>
          <a:noFill/>
          <a:ln cap="flat" cmpd="sng" w="28575">
            <a:solidFill>
              <a:schemeClr val="dk2"/>
            </a:solidFill>
            <a:prstDash val="solid"/>
            <a:round/>
            <a:headEnd len="med" w="med" type="none"/>
            <a:tailEnd len="med" w="med" type="none"/>
          </a:ln>
        </p:spPr>
      </p:cxnSp>
      <p:sp>
        <p:nvSpPr>
          <p:cNvPr id="154" name="Google Shape;154;p15"/>
          <p:cNvSpPr/>
          <p:nvPr/>
        </p:nvSpPr>
        <p:spPr>
          <a:xfrm>
            <a:off x="1431786" y="3003721"/>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Basket/</a:t>
            </a:r>
            <a:endParaRPr sz="1100">
              <a:solidFill>
                <a:srgbClr val="0C58D3"/>
              </a:solidFill>
              <a:latin typeface="Roboto"/>
              <a:ea typeface="Roboto"/>
              <a:cs typeface="Roboto"/>
              <a:sym typeface="Roboto"/>
            </a:endParaRPr>
          </a:p>
          <a:p>
            <a:pPr indent="0" lvl="0" marL="0" rtl="0" algn="ctr">
              <a:spcBef>
                <a:spcPts val="0"/>
              </a:spcBef>
              <a:spcAft>
                <a:spcPts val="0"/>
              </a:spcAft>
              <a:buNone/>
            </a:pPr>
            <a:r>
              <a:rPr lang="en" sz="1100">
                <a:solidFill>
                  <a:srgbClr val="0C58D3"/>
                </a:solidFill>
                <a:latin typeface="Roboto"/>
                <a:ea typeface="Roboto"/>
                <a:cs typeface="Roboto"/>
                <a:sym typeface="Roboto"/>
              </a:rPr>
              <a:t>Carriage</a:t>
            </a:r>
            <a:endParaRPr sz="1100">
              <a:solidFill>
                <a:srgbClr val="0C58D3"/>
              </a:solidFill>
              <a:latin typeface="Roboto"/>
              <a:ea typeface="Roboto"/>
              <a:cs typeface="Roboto"/>
              <a:sym typeface="Roboto"/>
            </a:endParaRPr>
          </a:p>
        </p:txBody>
      </p:sp>
      <p:cxnSp>
        <p:nvCxnSpPr>
          <p:cNvPr id="155" name="Google Shape;155;p15"/>
          <p:cNvCxnSpPr>
            <a:endCxn id="154" idx="1"/>
          </p:cNvCxnSpPr>
          <p:nvPr/>
        </p:nvCxnSpPr>
        <p:spPr>
          <a:xfrm>
            <a:off x="1085586" y="3124171"/>
            <a:ext cx="346200" cy="1800"/>
          </a:xfrm>
          <a:prstGeom prst="straightConnector1">
            <a:avLst/>
          </a:prstGeom>
          <a:noFill/>
          <a:ln cap="flat" cmpd="sng" w="28575">
            <a:solidFill>
              <a:schemeClr val="dk2"/>
            </a:solidFill>
            <a:prstDash val="solid"/>
            <a:round/>
            <a:headEnd len="med" w="med" type="none"/>
            <a:tailEnd len="med" w="med" type="triangle"/>
          </a:ln>
        </p:spPr>
      </p:cxnSp>
      <p:pic>
        <p:nvPicPr>
          <p:cNvPr id="156" name="Google Shape;156;p15"/>
          <p:cNvPicPr preferRelativeResize="0"/>
          <p:nvPr/>
        </p:nvPicPr>
        <p:blipFill>
          <a:blip r:embed="rId3">
            <a:alphaModFix/>
          </a:blip>
          <a:stretch>
            <a:fillRect/>
          </a:stretch>
        </p:blipFill>
        <p:spPr>
          <a:xfrm>
            <a:off x="4103175" y="1014150"/>
            <a:ext cx="5040824" cy="1959901"/>
          </a:xfrm>
          <a:prstGeom prst="rect">
            <a:avLst/>
          </a:prstGeom>
          <a:noFill/>
          <a:ln>
            <a:noFill/>
          </a:ln>
        </p:spPr>
      </p:pic>
      <p:pic>
        <p:nvPicPr>
          <p:cNvPr id="157" name="Google Shape;157;p15"/>
          <p:cNvPicPr preferRelativeResize="0"/>
          <p:nvPr/>
        </p:nvPicPr>
        <p:blipFill>
          <a:blip r:embed="rId4">
            <a:alphaModFix/>
          </a:blip>
          <a:stretch>
            <a:fillRect/>
          </a:stretch>
        </p:blipFill>
        <p:spPr>
          <a:xfrm>
            <a:off x="6965375" y="3128421"/>
            <a:ext cx="2178624" cy="1590479"/>
          </a:xfrm>
          <a:prstGeom prst="rect">
            <a:avLst/>
          </a:prstGeom>
          <a:noFill/>
          <a:ln>
            <a:noFill/>
          </a:ln>
        </p:spPr>
      </p:pic>
      <p:pic>
        <p:nvPicPr>
          <p:cNvPr id="158" name="Google Shape;158;p15"/>
          <p:cNvPicPr preferRelativeResize="0"/>
          <p:nvPr/>
        </p:nvPicPr>
        <p:blipFill>
          <a:blip r:embed="rId5">
            <a:alphaModFix/>
          </a:blip>
          <a:stretch>
            <a:fillRect/>
          </a:stretch>
        </p:blipFill>
        <p:spPr>
          <a:xfrm>
            <a:off x="4291986" y="3128426"/>
            <a:ext cx="1864650" cy="1864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Basic Build</a:t>
            </a:r>
            <a:r>
              <a:rPr lang="en"/>
              <a:t> Design</a:t>
            </a:r>
            <a:endParaRPr/>
          </a:p>
        </p:txBody>
      </p:sp>
      <p:sp>
        <p:nvSpPr>
          <p:cNvPr id="164" name="Google Shape;164;p16"/>
          <p:cNvSpPr txBox="1"/>
          <p:nvPr>
            <p:ph idx="1" type="body"/>
          </p:nvPr>
        </p:nvSpPr>
        <p:spPr>
          <a:xfrm>
            <a:off x="456575" y="2049950"/>
            <a:ext cx="4244100" cy="1382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More design freedom.</a:t>
            </a:r>
            <a:endParaRPr/>
          </a:p>
          <a:p>
            <a:pPr indent="-311150" lvl="0" marL="457200" rtl="0" algn="l">
              <a:spcBef>
                <a:spcPts val="0"/>
              </a:spcBef>
              <a:spcAft>
                <a:spcPts val="0"/>
              </a:spcAft>
              <a:buSzPts val="1300"/>
              <a:buChar char="●"/>
            </a:pPr>
            <a:r>
              <a:rPr lang="en"/>
              <a:t>Teleoperation is fascinating.</a:t>
            </a:r>
            <a:endParaRPr/>
          </a:p>
        </p:txBody>
      </p:sp>
      <p:sp>
        <p:nvSpPr>
          <p:cNvPr id="165" name="Google Shape;165;p16"/>
          <p:cNvSpPr txBox="1"/>
          <p:nvPr>
            <p:ph idx="2" type="body"/>
          </p:nvPr>
        </p:nvSpPr>
        <p:spPr>
          <a:xfrm>
            <a:off x="4933225" y="2049900"/>
            <a:ext cx="3760500" cy="1353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Too complex. Requires computer vision.</a:t>
            </a:r>
            <a:endParaRPr/>
          </a:p>
          <a:p>
            <a:pPr indent="-311150" lvl="0" marL="457200" rtl="0" algn="l">
              <a:spcBef>
                <a:spcPts val="0"/>
              </a:spcBef>
              <a:spcAft>
                <a:spcPts val="0"/>
              </a:spcAft>
              <a:buSzPts val="1300"/>
              <a:buChar char="●"/>
            </a:pPr>
            <a:r>
              <a:rPr lang="en"/>
              <a:t>Cannot throw the ball.</a:t>
            </a:r>
            <a:endParaRPr/>
          </a:p>
        </p:txBody>
      </p:sp>
      <p:sp>
        <p:nvSpPr>
          <p:cNvPr id="166" name="Google Shape;166;p16"/>
          <p:cNvSpPr txBox="1"/>
          <p:nvPr/>
        </p:nvSpPr>
        <p:spPr>
          <a:xfrm>
            <a:off x="1107425" y="1780375"/>
            <a:ext cx="193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Arm &amp; Linkages</a:t>
            </a:r>
            <a:endParaRPr>
              <a:solidFill>
                <a:schemeClr val="lt1"/>
              </a:solidFill>
              <a:latin typeface="Lato"/>
              <a:ea typeface="Lato"/>
              <a:cs typeface="Lato"/>
              <a:sym typeface="Lato"/>
            </a:endParaRPr>
          </a:p>
        </p:txBody>
      </p:sp>
      <p:sp>
        <p:nvSpPr>
          <p:cNvPr id="167" name="Google Shape;167;p16"/>
          <p:cNvSpPr txBox="1"/>
          <p:nvPr/>
        </p:nvSpPr>
        <p:spPr>
          <a:xfrm>
            <a:off x="6102837" y="1780375"/>
            <a:ext cx="180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Basket/Carriage</a:t>
            </a:r>
            <a:endParaRPr>
              <a:solidFill>
                <a:schemeClr val="lt1"/>
              </a:solidFill>
              <a:latin typeface="Lato"/>
              <a:ea typeface="Lato"/>
              <a:cs typeface="Lato"/>
              <a:sym typeface="Lato"/>
            </a:endParaRPr>
          </a:p>
        </p:txBody>
      </p:sp>
      <p:pic>
        <p:nvPicPr>
          <p:cNvPr id="168" name="Google Shape;168;p16"/>
          <p:cNvPicPr preferRelativeResize="0"/>
          <p:nvPr/>
        </p:nvPicPr>
        <p:blipFill>
          <a:blip r:embed="rId3">
            <a:alphaModFix/>
          </a:blip>
          <a:stretch>
            <a:fillRect/>
          </a:stretch>
        </p:blipFill>
        <p:spPr>
          <a:xfrm>
            <a:off x="613375" y="2804705"/>
            <a:ext cx="2926100" cy="2186175"/>
          </a:xfrm>
          <a:prstGeom prst="rect">
            <a:avLst/>
          </a:prstGeom>
          <a:noFill/>
          <a:ln>
            <a:noFill/>
          </a:ln>
        </p:spPr>
      </p:pic>
      <p:pic>
        <p:nvPicPr>
          <p:cNvPr id="169" name="Google Shape;169;p16"/>
          <p:cNvPicPr preferRelativeResize="0"/>
          <p:nvPr/>
        </p:nvPicPr>
        <p:blipFill>
          <a:blip r:embed="rId4">
            <a:alphaModFix/>
          </a:blip>
          <a:stretch>
            <a:fillRect/>
          </a:stretch>
        </p:blipFill>
        <p:spPr>
          <a:xfrm>
            <a:off x="5465187" y="2653100"/>
            <a:ext cx="3077975" cy="2299625"/>
          </a:xfrm>
          <a:prstGeom prst="rect">
            <a:avLst/>
          </a:prstGeom>
          <a:noFill/>
          <a:ln>
            <a:noFill/>
          </a:ln>
        </p:spPr>
      </p:pic>
      <p:graphicFrame>
        <p:nvGraphicFramePr>
          <p:cNvPr id="170" name="Google Shape;170;p16"/>
          <p:cNvGraphicFramePr/>
          <p:nvPr/>
        </p:nvGraphicFramePr>
        <p:xfrm>
          <a:off x="5935950" y="180175"/>
          <a:ext cx="3000000" cy="3000000"/>
        </p:xfrm>
        <a:graphic>
          <a:graphicData uri="http://schemas.openxmlformats.org/drawingml/2006/table">
            <a:tbl>
              <a:tblPr>
                <a:noFill/>
                <a:tableStyleId>{68281721-D04D-48C2-829B-F771485E3668}</a:tableStyleId>
              </a:tblPr>
              <a:tblGrid>
                <a:gridCol w="1076325"/>
                <a:gridCol w="952500"/>
                <a:gridCol w="952500"/>
              </a:tblGrid>
              <a:tr h="219075">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Parameters</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Arm</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Basket</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Cost</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B96A"/>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Manufacturability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9B6E"/>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B96A"/>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Versatility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B96A"/>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Intrigue</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Difficulty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9B6E"/>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5</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7C73"/>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Total</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16</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7"/>
          <p:cNvSpPr txBox="1"/>
          <p:nvPr>
            <p:ph type="title"/>
          </p:nvPr>
        </p:nvSpPr>
        <p:spPr>
          <a:xfrm>
            <a:off x="1117050" y="4037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Design</a:t>
            </a:r>
            <a:endParaRPr/>
          </a:p>
        </p:txBody>
      </p:sp>
      <p:sp>
        <p:nvSpPr>
          <p:cNvPr id="176" name="Google Shape;176;p17"/>
          <p:cNvSpPr/>
          <p:nvPr/>
        </p:nvSpPr>
        <p:spPr>
          <a:xfrm>
            <a:off x="304325" y="1871850"/>
            <a:ext cx="630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100">
                <a:solidFill>
                  <a:srgbClr val="0C58D3"/>
                </a:solidFill>
                <a:latin typeface="Roboto"/>
                <a:ea typeface="Roboto"/>
                <a:cs typeface="Roboto"/>
                <a:sym typeface="Roboto"/>
              </a:rPr>
              <a:t>Robot</a:t>
            </a:r>
            <a:endParaRPr sz="1100">
              <a:solidFill>
                <a:srgbClr val="0C58D3"/>
              </a:solidFill>
              <a:latin typeface="Roboto"/>
              <a:ea typeface="Roboto"/>
              <a:cs typeface="Roboto"/>
              <a:sym typeface="Roboto"/>
            </a:endParaRPr>
          </a:p>
        </p:txBody>
      </p:sp>
      <p:sp>
        <p:nvSpPr>
          <p:cNvPr id="177" name="Google Shape;177;p17"/>
          <p:cNvSpPr/>
          <p:nvPr/>
        </p:nvSpPr>
        <p:spPr>
          <a:xfrm>
            <a:off x="1552803" y="2437786"/>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Basic Build?</a:t>
            </a:r>
            <a:endParaRPr sz="1100">
              <a:solidFill>
                <a:srgbClr val="0C58D3"/>
              </a:solidFill>
              <a:latin typeface="Roboto"/>
              <a:ea typeface="Roboto"/>
              <a:cs typeface="Roboto"/>
              <a:sym typeface="Roboto"/>
            </a:endParaRPr>
          </a:p>
        </p:txBody>
      </p:sp>
      <p:sp>
        <p:nvSpPr>
          <p:cNvPr id="178" name="Google Shape;178;p17"/>
          <p:cNvSpPr/>
          <p:nvPr/>
        </p:nvSpPr>
        <p:spPr>
          <a:xfrm>
            <a:off x="1431797" y="1871850"/>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 &amp; Linkages</a:t>
            </a:r>
            <a:endParaRPr sz="1100">
              <a:solidFill>
                <a:srgbClr val="0C58D3"/>
              </a:solidFill>
              <a:latin typeface="Roboto"/>
              <a:ea typeface="Roboto"/>
              <a:cs typeface="Roboto"/>
              <a:sym typeface="Roboto"/>
            </a:endParaRPr>
          </a:p>
        </p:txBody>
      </p:sp>
      <p:cxnSp>
        <p:nvCxnSpPr>
          <p:cNvPr id="179" name="Google Shape;179;p17"/>
          <p:cNvCxnSpPr>
            <a:stCxn id="176" idx="3"/>
            <a:endCxn id="178" idx="1"/>
          </p:cNvCxnSpPr>
          <p:nvPr/>
        </p:nvCxnSpPr>
        <p:spPr>
          <a:xfrm>
            <a:off x="934925" y="1994100"/>
            <a:ext cx="496800" cy="0"/>
          </a:xfrm>
          <a:prstGeom prst="straightConnector1">
            <a:avLst/>
          </a:prstGeom>
          <a:noFill/>
          <a:ln cap="flat" cmpd="sng" w="28575">
            <a:solidFill>
              <a:schemeClr val="dk2"/>
            </a:solidFill>
            <a:prstDash val="solid"/>
            <a:round/>
            <a:headEnd len="med" w="med" type="none"/>
            <a:tailEnd len="med" w="med" type="triangle"/>
          </a:ln>
        </p:spPr>
      </p:cxnSp>
      <p:cxnSp>
        <p:nvCxnSpPr>
          <p:cNvPr id="180" name="Google Shape;180;p17"/>
          <p:cNvCxnSpPr/>
          <p:nvPr/>
        </p:nvCxnSpPr>
        <p:spPr>
          <a:xfrm>
            <a:off x="1093860" y="1994137"/>
            <a:ext cx="0" cy="1134300"/>
          </a:xfrm>
          <a:prstGeom prst="straightConnector1">
            <a:avLst/>
          </a:prstGeom>
          <a:noFill/>
          <a:ln cap="flat" cmpd="sng" w="28575">
            <a:solidFill>
              <a:schemeClr val="dk2"/>
            </a:solidFill>
            <a:prstDash val="solid"/>
            <a:round/>
            <a:headEnd len="med" w="med" type="none"/>
            <a:tailEnd len="med" w="med" type="none"/>
          </a:ln>
        </p:spPr>
      </p:cxnSp>
      <p:sp>
        <p:nvSpPr>
          <p:cNvPr id="181" name="Google Shape;181;p17"/>
          <p:cNvSpPr/>
          <p:nvPr/>
        </p:nvSpPr>
        <p:spPr>
          <a:xfrm>
            <a:off x="1431786" y="3003721"/>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Basket/</a:t>
            </a:r>
            <a:endParaRPr sz="1100">
              <a:solidFill>
                <a:srgbClr val="0C58D3"/>
              </a:solidFill>
              <a:latin typeface="Roboto"/>
              <a:ea typeface="Roboto"/>
              <a:cs typeface="Roboto"/>
              <a:sym typeface="Roboto"/>
            </a:endParaRPr>
          </a:p>
          <a:p>
            <a:pPr indent="0" lvl="0" marL="0" rtl="0" algn="ctr">
              <a:spcBef>
                <a:spcPts val="0"/>
              </a:spcBef>
              <a:spcAft>
                <a:spcPts val="0"/>
              </a:spcAft>
              <a:buNone/>
            </a:pPr>
            <a:r>
              <a:rPr lang="en" sz="1100">
                <a:solidFill>
                  <a:srgbClr val="0C58D3"/>
                </a:solidFill>
                <a:latin typeface="Roboto"/>
                <a:ea typeface="Roboto"/>
                <a:cs typeface="Roboto"/>
                <a:sym typeface="Roboto"/>
              </a:rPr>
              <a:t>Carriage</a:t>
            </a:r>
            <a:endParaRPr sz="1100">
              <a:solidFill>
                <a:srgbClr val="0C58D3"/>
              </a:solidFill>
              <a:latin typeface="Roboto"/>
              <a:ea typeface="Roboto"/>
              <a:cs typeface="Roboto"/>
              <a:sym typeface="Roboto"/>
            </a:endParaRPr>
          </a:p>
        </p:txBody>
      </p:sp>
      <p:cxnSp>
        <p:nvCxnSpPr>
          <p:cNvPr id="182" name="Google Shape;182;p17"/>
          <p:cNvCxnSpPr>
            <a:endCxn id="181" idx="1"/>
          </p:cNvCxnSpPr>
          <p:nvPr/>
        </p:nvCxnSpPr>
        <p:spPr>
          <a:xfrm>
            <a:off x="1085586" y="3124171"/>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183" name="Google Shape;183;p17"/>
          <p:cNvSpPr/>
          <p:nvPr/>
        </p:nvSpPr>
        <p:spPr>
          <a:xfrm>
            <a:off x="3072547" y="1873037"/>
            <a:ext cx="933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Humanoid</a:t>
            </a:r>
            <a:endParaRPr sz="1100">
              <a:solidFill>
                <a:srgbClr val="0C58D3"/>
              </a:solidFill>
              <a:latin typeface="Roboto"/>
              <a:ea typeface="Roboto"/>
              <a:cs typeface="Roboto"/>
              <a:sym typeface="Roboto"/>
            </a:endParaRPr>
          </a:p>
        </p:txBody>
      </p:sp>
      <p:cxnSp>
        <p:nvCxnSpPr>
          <p:cNvPr id="184" name="Google Shape;184;p17"/>
          <p:cNvCxnSpPr>
            <a:endCxn id="183" idx="1"/>
          </p:cNvCxnSpPr>
          <p:nvPr/>
        </p:nvCxnSpPr>
        <p:spPr>
          <a:xfrm>
            <a:off x="2575447" y="1995287"/>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185" name="Google Shape;185;p17"/>
          <p:cNvCxnSpPr/>
          <p:nvPr/>
        </p:nvCxnSpPr>
        <p:spPr>
          <a:xfrm>
            <a:off x="2734617" y="1995325"/>
            <a:ext cx="0" cy="1134300"/>
          </a:xfrm>
          <a:prstGeom prst="straightConnector1">
            <a:avLst/>
          </a:prstGeom>
          <a:noFill/>
          <a:ln cap="flat" cmpd="sng" w="28575">
            <a:solidFill>
              <a:schemeClr val="dk2"/>
            </a:solidFill>
            <a:prstDash val="solid"/>
            <a:round/>
            <a:headEnd len="med" w="med" type="none"/>
            <a:tailEnd len="med" w="med" type="none"/>
          </a:ln>
        </p:spPr>
      </p:cxnSp>
      <p:sp>
        <p:nvSpPr>
          <p:cNvPr id="186" name="Google Shape;186;p17"/>
          <p:cNvSpPr/>
          <p:nvPr/>
        </p:nvSpPr>
        <p:spPr>
          <a:xfrm>
            <a:off x="3072545" y="3004909"/>
            <a:ext cx="933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Articulated</a:t>
            </a:r>
            <a:endParaRPr sz="1100">
              <a:solidFill>
                <a:srgbClr val="0C58D3"/>
              </a:solidFill>
              <a:latin typeface="Roboto"/>
              <a:ea typeface="Roboto"/>
              <a:cs typeface="Roboto"/>
              <a:sym typeface="Roboto"/>
            </a:endParaRPr>
          </a:p>
        </p:txBody>
      </p:sp>
      <p:cxnSp>
        <p:nvCxnSpPr>
          <p:cNvPr id="187" name="Google Shape;187;p17"/>
          <p:cNvCxnSpPr>
            <a:endCxn id="186" idx="1"/>
          </p:cNvCxnSpPr>
          <p:nvPr/>
        </p:nvCxnSpPr>
        <p:spPr>
          <a:xfrm>
            <a:off x="2726345" y="3125359"/>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188" name="Google Shape;188;p17"/>
          <p:cNvSpPr/>
          <p:nvPr/>
        </p:nvSpPr>
        <p:spPr>
          <a:xfrm>
            <a:off x="3078916" y="2438973"/>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 Type?</a:t>
            </a:r>
            <a:endParaRPr sz="1100">
              <a:solidFill>
                <a:srgbClr val="0C58D3"/>
              </a:solidFill>
              <a:latin typeface="Roboto"/>
              <a:ea typeface="Roboto"/>
              <a:cs typeface="Roboto"/>
              <a:sym typeface="Roboto"/>
            </a:endParaRPr>
          </a:p>
        </p:txBody>
      </p:sp>
      <p:cxnSp>
        <p:nvCxnSpPr>
          <p:cNvPr id="189" name="Google Shape;189;p17"/>
          <p:cNvCxnSpPr/>
          <p:nvPr/>
        </p:nvCxnSpPr>
        <p:spPr>
          <a:xfrm>
            <a:off x="1596597" y="2988198"/>
            <a:ext cx="788400" cy="2655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Arm</a:t>
            </a:r>
            <a:r>
              <a:rPr lang="en"/>
              <a:t> Design</a:t>
            </a:r>
            <a:endParaRPr/>
          </a:p>
        </p:txBody>
      </p:sp>
      <p:sp>
        <p:nvSpPr>
          <p:cNvPr id="195" name="Google Shape;195;p18"/>
          <p:cNvSpPr txBox="1"/>
          <p:nvPr>
            <p:ph idx="1" type="body"/>
          </p:nvPr>
        </p:nvSpPr>
        <p:spPr>
          <a:xfrm>
            <a:off x="456575" y="2049950"/>
            <a:ext cx="4244100" cy="1382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Open-source designs available.</a:t>
            </a:r>
            <a:endParaRPr/>
          </a:p>
          <a:p>
            <a:pPr indent="-311150" lvl="0" marL="457200" rtl="0" algn="l">
              <a:spcBef>
                <a:spcPts val="0"/>
              </a:spcBef>
              <a:spcAft>
                <a:spcPts val="0"/>
              </a:spcAft>
              <a:buSzPts val="1300"/>
              <a:buChar char="●"/>
            </a:pPr>
            <a:r>
              <a:rPr lang="en"/>
              <a:t>Very complex but customizable.</a:t>
            </a:r>
            <a:endParaRPr/>
          </a:p>
          <a:p>
            <a:pPr indent="-311150" lvl="0" marL="457200" rtl="0" algn="l">
              <a:spcBef>
                <a:spcPts val="0"/>
              </a:spcBef>
              <a:spcAft>
                <a:spcPts val="0"/>
              </a:spcAft>
              <a:buSzPts val="1300"/>
              <a:buChar char="●"/>
            </a:pPr>
            <a:r>
              <a:rPr lang="en"/>
              <a:t>Challenging and interesting.</a:t>
            </a:r>
            <a:endParaRPr/>
          </a:p>
          <a:p>
            <a:pPr indent="-311150" lvl="0" marL="457200" rtl="0" algn="l">
              <a:spcBef>
                <a:spcPts val="0"/>
              </a:spcBef>
              <a:spcAft>
                <a:spcPts val="0"/>
              </a:spcAft>
              <a:buSzPts val="1300"/>
              <a:buChar char="●"/>
            </a:pPr>
            <a:r>
              <a:rPr lang="en"/>
              <a:t>More realistically replicates operator actions.</a:t>
            </a:r>
            <a:endParaRPr/>
          </a:p>
        </p:txBody>
      </p:sp>
      <p:sp>
        <p:nvSpPr>
          <p:cNvPr id="196" name="Google Shape;196;p18"/>
          <p:cNvSpPr txBox="1"/>
          <p:nvPr>
            <p:ph idx="2" type="body"/>
          </p:nvPr>
        </p:nvSpPr>
        <p:spPr>
          <a:xfrm>
            <a:off x="4933225" y="2049900"/>
            <a:ext cx="3760500" cy="1353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Industrial ones are too expensive.</a:t>
            </a:r>
            <a:endParaRPr/>
          </a:p>
          <a:p>
            <a:pPr indent="-311150" lvl="0" marL="457200" rtl="0" algn="l">
              <a:spcBef>
                <a:spcPts val="0"/>
              </a:spcBef>
              <a:spcAft>
                <a:spcPts val="0"/>
              </a:spcAft>
              <a:buSzPts val="1300"/>
              <a:buChar char="●"/>
            </a:pPr>
            <a:r>
              <a:rPr lang="en"/>
              <a:t>Small kit ones are too weak and not customizable for end-effectors.</a:t>
            </a:r>
            <a:endParaRPr/>
          </a:p>
        </p:txBody>
      </p:sp>
      <p:sp>
        <p:nvSpPr>
          <p:cNvPr id="197" name="Google Shape;197;p18"/>
          <p:cNvSpPr txBox="1"/>
          <p:nvPr/>
        </p:nvSpPr>
        <p:spPr>
          <a:xfrm>
            <a:off x="1107425" y="1780375"/>
            <a:ext cx="193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Humanoid</a:t>
            </a:r>
            <a:endParaRPr>
              <a:solidFill>
                <a:schemeClr val="lt1"/>
              </a:solidFill>
              <a:latin typeface="Lato"/>
              <a:ea typeface="Lato"/>
              <a:cs typeface="Lato"/>
              <a:sym typeface="Lato"/>
            </a:endParaRPr>
          </a:p>
        </p:txBody>
      </p:sp>
      <p:sp>
        <p:nvSpPr>
          <p:cNvPr id="198" name="Google Shape;198;p18"/>
          <p:cNvSpPr txBox="1"/>
          <p:nvPr/>
        </p:nvSpPr>
        <p:spPr>
          <a:xfrm>
            <a:off x="6102837" y="1780375"/>
            <a:ext cx="180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Articulated</a:t>
            </a:r>
            <a:endParaRPr>
              <a:solidFill>
                <a:schemeClr val="lt1"/>
              </a:solidFill>
              <a:latin typeface="Lato"/>
              <a:ea typeface="Lato"/>
              <a:cs typeface="Lato"/>
              <a:sym typeface="Lato"/>
            </a:endParaRPr>
          </a:p>
        </p:txBody>
      </p:sp>
      <p:pic>
        <p:nvPicPr>
          <p:cNvPr id="199" name="Google Shape;199;p18"/>
          <p:cNvPicPr preferRelativeResize="0"/>
          <p:nvPr/>
        </p:nvPicPr>
        <p:blipFill>
          <a:blip r:embed="rId3">
            <a:alphaModFix/>
          </a:blip>
          <a:stretch>
            <a:fillRect/>
          </a:stretch>
        </p:blipFill>
        <p:spPr>
          <a:xfrm>
            <a:off x="5623591" y="2957050"/>
            <a:ext cx="2761175" cy="2015425"/>
          </a:xfrm>
          <a:prstGeom prst="rect">
            <a:avLst/>
          </a:prstGeom>
          <a:noFill/>
          <a:ln>
            <a:noFill/>
          </a:ln>
        </p:spPr>
      </p:pic>
      <p:graphicFrame>
        <p:nvGraphicFramePr>
          <p:cNvPr id="200" name="Google Shape;200;p18"/>
          <p:cNvGraphicFramePr/>
          <p:nvPr/>
        </p:nvGraphicFramePr>
        <p:xfrm>
          <a:off x="5935950" y="180175"/>
          <a:ext cx="3000000" cy="3000000"/>
        </p:xfrm>
        <a:graphic>
          <a:graphicData uri="http://schemas.openxmlformats.org/drawingml/2006/table">
            <a:tbl>
              <a:tblPr>
                <a:noFill/>
                <a:tableStyleId>{68281721-D04D-48C2-829B-F771485E3668}</a:tableStyleId>
              </a:tblPr>
              <a:tblGrid>
                <a:gridCol w="1076325"/>
                <a:gridCol w="952500"/>
                <a:gridCol w="952500"/>
              </a:tblGrid>
              <a:tr h="219075">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Parameters</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Humanoid</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Articulated</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Cost</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5</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7C73"/>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Manufacturability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9B6E"/>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Versatility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9B6E"/>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Intrigue</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Difficulty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9B6E"/>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B96A"/>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Total</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15</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r>
            </a:tbl>
          </a:graphicData>
        </a:graphic>
      </p:graphicFrame>
      <p:pic>
        <p:nvPicPr>
          <p:cNvPr id="201" name="Google Shape;201;p18"/>
          <p:cNvPicPr preferRelativeResize="0"/>
          <p:nvPr/>
        </p:nvPicPr>
        <p:blipFill>
          <a:blip r:embed="rId4">
            <a:alphaModFix/>
          </a:blip>
          <a:stretch>
            <a:fillRect/>
          </a:stretch>
        </p:blipFill>
        <p:spPr>
          <a:xfrm>
            <a:off x="490713" y="3273413"/>
            <a:ext cx="4175837" cy="138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9"/>
          <p:cNvSpPr txBox="1"/>
          <p:nvPr>
            <p:ph type="title"/>
          </p:nvPr>
        </p:nvSpPr>
        <p:spPr>
          <a:xfrm>
            <a:off x="1117050" y="4037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Design</a:t>
            </a:r>
            <a:endParaRPr/>
          </a:p>
        </p:txBody>
      </p:sp>
      <p:sp>
        <p:nvSpPr>
          <p:cNvPr id="207" name="Google Shape;207;p19"/>
          <p:cNvSpPr/>
          <p:nvPr/>
        </p:nvSpPr>
        <p:spPr>
          <a:xfrm>
            <a:off x="304325" y="1871850"/>
            <a:ext cx="630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100">
                <a:solidFill>
                  <a:srgbClr val="0C58D3"/>
                </a:solidFill>
                <a:latin typeface="Roboto"/>
                <a:ea typeface="Roboto"/>
                <a:cs typeface="Roboto"/>
                <a:sym typeface="Roboto"/>
              </a:rPr>
              <a:t>Robot</a:t>
            </a:r>
            <a:endParaRPr sz="1100">
              <a:solidFill>
                <a:srgbClr val="0C58D3"/>
              </a:solidFill>
              <a:latin typeface="Roboto"/>
              <a:ea typeface="Roboto"/>
              <a:cs typeface="Roboto"/>
              <a:sym typeface="Roboto"/>
            </a:endParaRPr>
          </a:p>
        </p:txBody>
      </p:sp>
      <p:sp>
        <p:nvSpPr>
          <p:cNvPr id="208" name="Google Shape;208;p19"/>
          <p:cNvSpPr/>
          <p:nvPr/>
        </p:nvSpPr>
        <p:spPr>
          <a:xfrm>
            <a:off x="1552803" y="2437786"/>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Basic Build?</a:t>
            </a:r>
            <a:endParaRPr sz="1100">
              <a:solidFill>
                <a:srgbClr val="0C58D3"/>
              </a:solidFill>
              <a:latin typeface="Roboto"/>
              <a:ea typeface="Roboto"/>
              <a:cs typeface="Roboto"/>
              <a:sym typeface="Roboto"/>
            </a:endParaRPr>
          </a:p>
        </p:txBody>
      </p:sp>
      <p:sp>
        <p:nvSpPr>
          <p:cNvPr id="209" name="Google Shape;209;p19"/>
          <p:cNvSpPr/>
          <p:nvPr/>
        </p:nvSpPr>
        <p:spPr>
          <a:xfrm>
            <a:off x="1431797" y="1871850"/>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 &amp; Linkages</a:t>
            </a:r>
            <a:endParaRPr sz="1100">
              <a:solidFill>
                <a:srgbClr val="0C58D3"/>
              </a:solidFill>
              <a:latin typeface="Roboto"/>
              <a:ea typeface="Roboto"/>
              <a:cs typeface="Roboto"/>
              <a:sym typeface="Roboto"/>
            </a:endParaRPr>
          </a:p>
        </p:txBody>
      </p:sp>
      <p:cxnSp>
        <p:nvCxnSpPr>
          <p:cNvPr id="210" name="Google Shape;210;p19"/>
          <p:cNvCxnSpPr>
            <a:stCxn id="207" idx="3"/>
            <a:endCxn id="209" idx="1"/>
          </p:cNvCxnSpPr>
          <p:nvPr/>
        </p:nvCxnSpPr>
        <p:spPr>
          <a:xfrm>
            <a:off x="934925" y="1994100"/>
            <a:ext cx="496800" cy="0"/>
          </a:xfrm>
          <a:prstGeom prst="straightConnector1">
            <a:avLst/>
          </a:prstGeom>
          <a:noFill/>
          <a:ln cap="flat" cmpd="sng" w="28575">
            <a:solidFill>
              <a:schemeClr val="dk2"/>
            </a:solidFill>
            <a:prstDash val="solid"/>
            <a:round/>
            <a:headEnd len="med" w="med" type="none"/>
            <a:tailEnd len="med" w="med" type="triangle"/>
          </a:ln>
        </p:spPr>
      </p:cxnSp>
      <p:cxnSp>
        <p:nvCxnSpPr>
          <p:cNvPr id="211" name="Google Shape;211;p19"/>
          <p:cNvCxnSpPr/>
          <p:nvPr/>
        </p:nvCxnSpPr>
        <p:spPr>
          <a:xfrm>
            <a:off x="1093860" y="1994137"/>
            <a:ext cx="0" cy="1134300"/>
          </a:xfrm>
          <a:prstGeom prst="straightConnector1">
            <a:avLst/>
          </a:prstGeom>
          <a:noFill/>
          <a:ln cap="flat" cmpd="sng" w="28575">
            <a:solidFill>
              <a:schemeClr val="dk2"/>
            </a:solidFill>
            <a:prstDash val="solid"/>
            <a:round/>
            <a:headEnd len="med" w="med" type="none"/>
            <a:tailEnd len="med" w="med" type="none"/>
          </a:ln>
        </p:spPr>
      </p:cxnSp>
      <p:sp>
        <p:nvSpPr>
          <p:cNvPr id="212" name="Google Shape;212;p19"/>
          <p:cNvSpPr/>
          <p:nvPr/>
        </p:nvSpPr>
        <p:spPr>
          <a:xfrm>
            <a:off x="1431786" y="3003721"/>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Basket/</a:t>
            </a:r>
            <a:endParaRPr sz="1100">
              <a:solidFill>
                <a:srgbClr val="0C58D3"/>
              </a:solidFill>
              <a:latin typeface="Roboto"/>
              <a:ea typeface="Roboto"/>
              <a:cs typeface="Roboto"/>
              <a:sym typeface="Roboto"/>
            </a:endParaRPr>
          </a:p>
          <a:p>
            <a:pPr indent="0" lvl="0" marL="0" rtl="0" algn="ctr">
              <a:spcBef>
                <a:spcPts val="0"/>
              </a:spcBef>
              <a:spcAft>
                <a:spcPts val="0"/>
              </a:spcAft>
              <a:buNone/>
            </a:pPr>
            <a:r>
              <a:rPr lang="en" sz="1100">
                <a:solidFill>
                  <a:srgbClr val="0C58D3"/>
                </a:solidFill>
                <a:latin typeface="Roboto"/>
                <a:ea typeface="Roboto"/>
                <a:cs typeface="Roboto"/>
                <a:sym typeface="Roboto"/>
              </a:rPr>
              <a:t>Carriage</a:t>
            </a:r>
            <a:endParaRPr sz="1100">
              <a:solidFill>
                <a:srgbClr val="0C58D3"/>
              </a:solidFill>
              <a:latin typeface="Roboto"/>
              <a:ea typeface="Roboto"/>
              <a:cs typeface="Roboto"/>
              <a:sym typeface="Roboto"/>
            </a:endParaRPr>
          </a:p>
        </p:txBody>
      </p:sp>
      <p:cxnSp>
        <p:nvCxnSpPr>
          <p:cNvPr id="213" name="Google Shape;213;p19"/>
          <p:cNvCxnSpPr>
            <a:endCxn id="212" idx="1"/>
          </p:cNvCxnSpPr>
          <p:nvPr/>
        </p:nvCxnSpPr>
        <p:spPr>
          <a:xfrm>
            <a:off x="1085586" y="3124171"/>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214" name="Google Shape;214;p19"/>
          <p:cNvSpPr/>
          <p:nvPr/>
        </p:nvSpPr>
        <p:spPr>
          <a:xfrm>
            <a:off x="3072547" y="1873037"/>
            <a:ext cx="933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Humanoid</a:t>
            </a:r>
            <a:endParaRPr sz="1100">
              <a:solidFill>
                <a:srgbClr val="0C58D3"/>
              </a:solidFill>
              <a:latin typeface="Roboto"/>
              <a:ea typeface="Roboto"/>
              <a:cs typeface="Roboto"/>
              <a:sym typeface="Roboto"/>
            </a:endParaRPr>
          </a:p>
        </p:txBody>
      </p:sp>
      <p:cxnSp>
        <p:nvCxnSpPr>
          <p:cNvPr id="215" name="Google Shape;215;p19"/>
          <p:cNvCxnSpPr>
            <a:endCxn id="214" idx="1"/>
          </p:cNvCxnSpPr>
          <p:nvPr/>
        </p:nvCxnSpPr>
        <p:spPr>
          <a:xfrm>
            <a:off x="2575447" y="1995287"/>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216" name="Google Shape;216;p19"/>
          <p:cNvCxnSpPr/>
          <p:nvPr/>
        </p:nvCxnSpPr>
        <p:spPr>
          <a:xfrm>
            <a:off x="2734617" y="1995325"/>
            <a:ext cx="0" cy="1134300"/>
          </a:xfrm>
          <a:prstGeom prst="straightConnector1">
            <a:avLst/>
          </a:prstGeom>
          <a:noFill/>
          <a:ln cap="flat" cmpd="sng" w="28575">
            <a:solidFill>
              <a:schemeClr val="dk2"/>
            </a:solidFill>
            <a:prstDash val="solid"/>
            <a:round/>
            <a:headEnd len="med" w="med" type="none"/>
            <a:tailEnd len="med" w="med" type="none"/>
          </a:ln>
        </p:spPr>
      </p:cxnSp>
      <p:sp>
        <p:nvSpPr>
          <p:cNvPr id="217" name="Google Shape;217;p19"/>
          <p:cNvSpPr/>
          <p:nvPr/>
        </p:nvSpPr>
        <p:spPr>
          <a:xfrm>
            <a:off x="3072545" y="3004909"/>
            <a:ext cx="933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Articulated</a:t>
            </a:r>
            <a:endParaRPr sz="1100">
              <a:solidFill>
                <a:srgbClr val="0C58D3"/>
              </a:solidFill>
              <a:latin typeface="Roboto"/>
              <a:ea typeface="Roboto"/>
              <a:cs typeface="Roboto"/>
              <a:sym typeface="Roboto"/>
            </a:endParaRPr>
          </a:p>
        </p:txBody>
      </p:sp>
      <p:cxnSp>
        <p:nvCxnSpPr>
          <p:cNvPr id="218" name="Google Shape;218;p19"/>
          <p:cNvCxnSpPr>
            <a:endCxn id="217" idx="1"/>
          </p:cNvCxnSpPr>
          <p:nvPr/>
        </p:nvCxnSpPr>
        <p:spPr>
          <a:xfrm>
            <a:off x="2726345" y="3125359"/>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219" name="Google Shape;219;p19"/>
          <p:cNvSpPr/>
          <p:nvPr/>
        </p:nvSpPr>
        <p:spPr>
          <a:xfrm>
            <a:off x="3078916" y="2438973"/>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 Type?</a:t>
            </a:r>
            <a:endParaRPr sz="1100">
              <a:solidFill>
                <a:srgbClr val="0C58D3"/>
              </a:solidFill>
              <a:latin typeface="Roboto"/>
              <a:ea typeface="Roboto"/>
              <a:cs typeface="Roboto"/>
              <a:sym typeface="Roboto"/>
            </a:endParaRPr>
          </a:p>
        </p:txBody>
      </p:sp>
      <p:sp>
        <p:nvSpPr>
          <p:cNvPr id="220" name="Google Shape;220;p19"/>
          <p:cNvSpPr/>
          <p:nvPr/>
        </p:nvSpPr>
        <p:spPr>
          <a:xfrm>
            <a:off x="4462279" y="1874236"/>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Data Glove</a:t>
            </a:r>
            <a:endParaRPr sz="1100">
              <a:solidFill>
                <a:srgbClr val="0C58D3"/>
              </a:solidFill>
              <a:latin typeface="Roboto"/>
              <a:ea typeface="Roboto"/>
              <a:cs typeface="Roboto"/>
              <a:sym typeface="Roboto"/>
            </a:endParaRPr>
          </a:p>
        </p:txBody>
      </p:sp>
      <p:cxnSp>
        <p:nvCxnSpPr>
          <p:cNvPr id="221" name="Google Shape;221;p19"/>
          <p:cNvCxnSpPr>
            <a:endCxn id="220" idx="1"/>
          </p:cNvCxnSpPr>
          <p:nvPr/>
        </p:nvCxnSpPr>
        <p:spPr>
          <a:xfrm>
            <a:off x="3965179" y="1996486"/>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222" name="Google Shape;222;p19"/>
          <p:cNvCxnSpPr/>
          <p:nvPr/>
        </p:nvCxnSpPr>
        <p:spPr>
          <a:xfrm>
            <a:off x="4124341" y="1996523"/>
            <a:ext cx="0" cy="1134300"/>
          </a:xfrm>
          <a:prstGeom prst="straightConnector1">
            <a:avLst/>
          </a:prstGeom>
          <a:noFill/>
          <a:ln cap="flat" cmpd="sng" w="28575">
            <a:solidFill>
              <a:schemeClr val="dk2"/>
            </a:solidFill>
            <a:prstDash val="solid"/>
            <a:round/>
            <a:headEnd len="med" w="med" type="none"/>
            <a:tailEnd len="med" w="med" type="none"/>
          </a:ln>
        </p:spPr>
      </p:cxnSp>
      <p:sp>
        <p:nvSpPr>
          <p:cNvPr id="223" name="Google Shape;223;p19"/>
          <p:cNvSpPr/>
          <p:nvPr/>
        </p:nvSpPr>
        <p:spPr>
          <a:xfrm>
            <a:off x="4462267" y="3006107"/>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OAK-D Camera</a:t>
            </a:r>
            <a:endParaRPr sz="1100">
              <a:solidFill>
                <a:srgbClr val="0C58D3"/>
              </a:solidFill>
              <a:latin typeface="Roboto"/>
              <a:ea typeface="Roboto"/>
              <a:cs typeface="Roboto"/>
              <a:sym typeface="Roboto"/>
            </a:endParaRPr>
          </a:p>
        </p:txBody>
      </p:sp>
      <p:cxnSp>
        <p:nvCxnSpPr>
          <p:cNvPr id="224" name="Google Shape;224;p19"/>
          <p:cNvCxnSpPr>
            <a:endCxn id="223" idx="1"/>
          </p:cNvCxnSpPr>
          <p:nvPr/>
        </p:nvCxnSpPr>
        <p:spPr>
          <a:xfrm>
            <a:off x="4116067" y="3126557"/>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225" name="Google Shape;225;p19"/>
          <p:cNvSpPr/>
          <p:nvPr/>
        </p:nvSpPr>
        <p:spPr>
          <a:xfrm>
            <a:off x="4409766" y="2440182"/>
            <a:ext cx="12258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Input?</a:t>
            </a:r>
            <a:endParaRPr sz="1100">
              <a:solidFill>
                <a:srgbClr val="0C58D3"/>
              </a:solidFill>
              <a:latin typeface="Roboto"/>
              <a:ea typeface="Roboto"/>
              <a:cs typeface="Roboto"/>
              <a:sym typeface="Roboto"/>
            </a:endParaRPr>
          </a:p>
        </p:txBody>
      </p:sp>
      <p:cxnSp>
        <p:nvCxnSpPr>
          <p:cNvPr id="226" name="Google Shape;226;p19"/>
          <p:cNvCxnSpPr/>
          <p:nvPr/>
        </p:nvCxnSpPr>
        <p:spPr>
          <a:xfrm>
            <a:off x="1596597" y="2988198"/>
            <a:ext cx="788400" cy="265500"/>
          </a:xfrm>
          <a:prstGeom prst="straightConnector1">
            <a:avLst/>
          </a:prstGeom>
          <a:noFill/>
          <a:ln cap="flat" cmpd="sng" w="28575">
            <a:solidFill>
              <a:srgbClr val="FF0000"/>
            </a:solidFill>
            <a:prstDash val="solid"/>
            <a:round/>
            <a:headEnd len="med" w="med" type="none"/>
            <a:tailEnd len="med" w="med" type="none"/>
          </a:ln>
        </p:spPr>
      </p:cxnSp>
      <p:cxnSp>
        <p:nvCxnSpPr>
          <p:cNvPr id="227" name="Google Shape;227;p19"/>
          <p:cNvCxnSpPr/>
          <p:nvPr/>
        </p:nvCxnSpPr>
        <p:spPr>
          <a:xfrm>
            <a:off x="3116986" y="3004930"/>
            <a:ext cx="788400" cy="2655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Input Design</a:t>
            </a:r>
            <a:endParaRPr/>
          </a:p>
        </p:txBody>
      </p:sp>
      <p:sp>
        <p:nvSpPr>
          <p:cNvPr id="233" name="Google Shape;233;p20"/>
          <p:cNvSpPr txBox="1"/>
          <p:nvPr>
            <p:ph idx="1" type="body"/>
          </p:nvPr>
        </p:nvSpPr>
        <p:spPr>
          <a:xfrm>
            <a:off x="456575" y="2049950"/>
            <a:ext cx="4244100" cy="1382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3D printable but time intensive.</a:t>
            </a:r>
            <a:endParaRPr/>
          </a:p>
          <a:p>
            <a:pPr indent="-311150" lvl="0" marL="457200" rtl="0" algn="l">
              <a:spcBef>
                <a:spcPts val="0"/>
              </a:spcBef>
              <a:spcAft>
                <a:spcPts val="0"/>
              </a:spcAft>
              <a:buSzPts val="1300"/>
              <a:buChar char="●"/>
            </a:pPr>
            <a:r>
              <a:rPr lang="en"/>
              <a:t>Very exciting.</a:t>
            </a:r>
            <a:endParaRPr/>
          </a:p>
          <a:p>
            <a:pPr indent="-311150" lvl="0" marL="457200" rtl="0" algn="l">
              <a:spcBef>
                <a:spcPts val="0"/>
              </a:spcBef>
              <a:spcAft>
                <a:spcPts val="0"/>
              </a:spcAft>
              <a:buSzPts val="1300"/>
              <a:buChar char="●"/>
            </a:pPr>
            <a:r>
              <a:rPr lang="en"/>
              <a:t>Challenging but doable with current knowledge.</a:t>
            </a:r>
            <a:endParaRPr/>
          </a:p>
        </p:txBody>
      </p:sp>
      <p:sp>
        <p:nvSpPr>
          <p:cNvPr id="234" name="Google Shape;234;p20"/>
          <p:cNvSpPr txBox="1"/>
          <p:nvPr>
            <p:ph idx="2" type="body"/>
          </p:nvPr>
        </p:nvSpPr>
        <p:spPr>
          <a:xfrm>
            <a:off x="4933225" y="2049900"/>
            <a:ext cx="3760500" cy="1353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Training A.I. too complex for our level.</a:t>
            </a:r>
            <a:endParaRPr/>
          </a:p>
          <a:p>
            <a:pPr indent="-311150" lvl="0" marL="457200" rtl="0" algn="l">
              <a:spcBef>
                <a:spcPts val="0"/>
              </a:spcBef>
              <a:spcAft>
                <a:spcPts val="0"/>
              </a:spcAft>
              <a:buSzPts val="1300"/>
              <a:buChar char="●"/>
            </a:pPr>
            <a:r>
              <a:rPr lang="en"/>
              <a:t>Not able to track hand when wrist turns.</a:t>
            </a:r>
            <a:endParaRPr/>
          </a:p>
        </p:txBody>
      </p:sp>
      <p:pic>
        <p:nvPicPr>
          <p:cNvPr id="235" name="Google Shape;235;p20"/>
          <p:cNvPicPr preferRelativeResize="0"/>
          <p:nvPr/>
        </p:nvPicPr>
        <p:blipFill>
          <a:blip r:embed="rId3">
            <a:alphaModFix/>
          </a:blip>
          <a:stretch>
            <a:fillRect/>
          </a:stretch>
        </p:blipFill>
        <p:spPr>
          <a:xfrm>
            <a:off x="748612" y="2990225"/>
            <a:ext cx="2655626" cy="1991700"/>
          </a:xfrm>
          <a:prstGeom prst="rect">
            <a:avLst/>
          </a:prstGeom>
          <a:noFill/>
          <a:ln>
            <a:noFill/>
          </a:ln>
        </p:spPr>
      </p:pic>
      <p:pic>
        <p:nvPicPr>
          <p:cNvPr id="236" name="Google Shape;236;p20"/>
          <p:cNvPicPr preferRelativeResize="0"/>
          <p:nvPr/>
        </p:nvPicPr>
        <p:blipFill>
          <a:blip r:embed="rId4">
            <a:alphaModFix/>
          </a:blip>
          <a:stretch>
            <a:fillRect/>
          </a:stretch>
        </p:blipFill>
        <p:spPr>
          <a:xfrm>
            <a:off x="5266740" y="3009428"/>
            <a:ext cx="3474875" cy="1953285"/>
          </a:xfrm>
          <a:prstGeom prst="rect">
            <a:avLst/>
          </a:prstGeom>
          <a:noFill/>
          <a:ln>
            <a:noFill/>
          </a:ln>
        </p:spPr>
      </p:pic>
      <p:sp>
        <p:nvSpPr>
          <p:cNvPr id="237" name="Google Shape;237;p20"/>
          <p:cNvSpPr txBox="1"/>
          <p:nvPr/>
        </p:nvSpPr>
        <p:spPr>
          <a:xfrm>
            <a:off x="1330925" y="1780375"/>
            <a:ext cx="1491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Data Glove</a:t>
            </a:r>
            <a:endParaRPr>
              <a:solidFill>
                <a:schemeClr val="lt1"/>
              </a:solidFill>
              <a:latin typeface="Lato"/>
              <a:ea typeface="Lato"/>
              <a:cs typeface="Lato"/>
              <a:sym typeface="Lato"/>
            </a:endParaRPr>
          </a:p>
        </p:txBody>
      </p:sp>
      <p:sp>
        <p:nvSpPr>
          <p:cNvPr id="238" name="Google Shape;238;p20"/>
          <p:cNvSpPr txBox="1"/>
          <p:nvPr/>
        </p:nvSpPr>
        <p:spPr>
          <a:xfrm>
            <a:off x="6258663" y="1780375"/>
            <a:ext cx="1491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Lato"/>
                <a:ea typeface="Lato"/>
                <a:cs typeface="Lato"/>
                <a:sym typeface="Lato"/>
              </a:rPr>
              <a:t>OAK-D Camera</a:t>
            </a:r>
            <a:endParaRPr>
              <a:solidFill>
                <a:schemeClr val="lt1"/>
              </a:solidFill>
              <a:latin typeface="Lato"/>
              <a:ea typeface="Lato"/>
              <a:cs typeface="Lato"/>
              <a:sym typeface="Lato"/>
            </a:endParaRPr>
          </a:p>
        </p:txBody>
      </p:sp>
      <p:graphicFrame>
        <p:nvGraphicFramePr>
          <p:cNvPr id="239" name="Google Shape;239;p20"/>
          <p:cNvGraphicFramePr/>
          <p:nvPr/>
        </p:nvGraphicFramePr>
        <p:xfrm>
          <a:off x="5932800" y="180175"/>
          <a:ext cx="3000000" cy="3000000"/>
        </p:xfrm>
        <a:graphic>
          <a:graphicData uri="http://schemas.openxmlformats.org/drawingml/2006/table">
            <a:tbl>
              <a:tblPr>
                <a:noFill/>
                <a:tableStyleId>{68281721-D04D-48C2-829B-F771485E3668}</a:tableStyleId>
              </a:tblPr>
              <a:tblGrid>
                <a:gridCol w="1076325"/>
                <a:gridCol w="952500"/>
                <a:gridCol w="952500"/>
              </a:tblGrid>
              <a:tr h="219075">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Parameters</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Data Glove</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Camera</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Cost</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7B96A"/>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Manufacturability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9B6E"/>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r>
              <a:tr h="1000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Versatility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9B6E"/>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Intrigue</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7BB8A"/>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2</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Difficulty</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4</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666"/>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5</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7C73"/>
                    </a:solidFill>
                  </a:tcPr>
                </a:tc>
              </a:tr>
              <a:tr h="219075">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Total</a:t>
                      </a:r>
                      <a:endParaRPr sz="1100">
                        <a:latin typeface="Calibri"/>
                        <a:ea typeface="Calibri"/>
                        <a:cs typeface="Calibri"/>
                        <a:sym typeface="Calibri"/>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13</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rtl="0" algn="ctr">
                        <a:lnSpc>
                          <a:spcPct val="115000"/>
                        </a:lnSpc>
                        <a:spcBef>
                          <a:spcPts val="0"/>
                        </a:spcBef>
                        <a:spcAft>
                          <a:spcPts val="0"/>
                        </a:spcAft>
                        <a:buNone/>
                      </a:pPr>
                      <a:r>
                        <a:rPr lang="en" sz="1100">
                          <a:latin typeface="Calibri"/>
                          <a:ea typeface="Calibri"/>
                          <a:cs typeface="Calibri"/>
                          <a:sym typeface="Calibri"/>
                        </a:rPr>
                        <a:t>16</a:t>
                      </a:r>
                      <a:endParaRPr sz="1100">
                        <a:latin typeface="Calibri"/>
                        <a:ea typeface="Calibri"/>
                        <a:cs typeface="Calibri"/>
                        <a:sym typeface="Calibri"/>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1"/>
          <p:cNvSpPr txBox="1"/>
          <p:nvPr>
            <p:ph type="title"/>
          </p:nvPr>
        </p:nvSpPr>
        <p:spPr>
          <a:xfrm>
            <a:off x="1117050" y="4037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Design</a:t>
            </a:r>
            <a:endParaRPr/>
          </a:p>
        </p:txBody>
      </p:sp>
      <p:sp>
        <p:nvSpPr>
          <p:cNvPr id="245" name="Google Shape;245;p21"/>
          <p:cNvSpPr/>
          <p:nvPr/>
        </p:nvSpPr>
        <p:spPr>
          <a:xfrm>
            <a:off x="304325" y="1871850"/>
            <a:ext cx="630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100">
                <a:solidFill>
                  <a:srgbClr val="0C58D3"/>
                </a:solidFill>
                <a:latin typeface="Roboto"/>
                <a:ea typeface="Roboto"/>
                <a:cs typeface="Roboto"/>
                <a:sym typeface="Roboto"/>
              </a:rPr>
              <a:t>Robot</a:t>
            </a:r>
            <a:endParaRPr sz="1100">
              <a:solidFill>
                <a:srgbClr val="0C58D3"/>
              </a:solidFill>
              <a:latin typeface="Roboto"/>
              <a:ea typeface="Roboto"/>
              <a:cs typeface="Roboto"/>
              <a:sym typeface="Roboto"/>
            </a:endParaRPr>
          </a:p>
        </p:txBody>
      </p:sp>
      <p:sp>
        <p:nvSpPr>
          <p:cNvPr id="246" name="Google Shape;246;p21"/>
          <p:cNvSpPr/>
          <p:nvPr/>
        </p:nvSpPr>
        <p:spPr>
          <a:xfrm>
            <a:off x="1552803" y="2437786"/>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Basic Build?</a:t>
            </a:r>
            <a:endParaRPr sz="1100">
              <a:solidFill>
                <a:srgbClr val="0C58D3"/>
              </a:solidFill>
              <a:latin typeface="Roboto"/>
              <a:ea typeface="Roboto"/>
              <a:cs typeface="Roboto"/>
              <a:sym typeface="Roboto"/>
            </a:endParaRPr>
          </a:p>
        </p:txBody>
      </p:sp>
      <p:sp>
        <p:nvSpPr>
          <p:cNvPr id="247" name="Google Shape;247;p21"/>
          <p:cNvSpPr/>
          <p:nvPr/>
        </p:nvSpPr>
        <p:spPr>
          <a:xfrm>
            <a:off x="1431797" y="1871850"/>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 &amp; Linkages</a:t>
            </a:r>
            <a:endParaRPr sz="1100">
              <a:solidFill>
                <a:srgbClr val="0C58D3"/>
              </a:solidFill>
              <a:latin typeface="Roboto"/>
              <a:ea typeface="Roboto"/>
              <a:cs typeface="Roboto"/>
              <a:sym typeface="Roboto"/>
            </a:endParaRPr>
          </a:p>
        </p:txBody>
      </p:sp>
      <p:cxnSp>
        <p:nvCxnSpPr>
          <p:cNvPr id="248" name="Google Shape;248;p21"/>
          <p:cNvCxnSpPr>
            <a:stCxn id="245" idx="3"/>
            <a:endCxn id="247" idx="1"/>
          </p:cNvCxnSpPr>
          <p:nvPr/>
        </p:nvCxnSpPr>
        <p:spPr>
          <a:xfrm>
            <a:off x="934925" y="1994100"/>
            <a:ext cx="496800" cy="0"/>
          </a:xfrm>
          <a:prstGeom prst="straightConnector1">
            <a:avLst/>
          </a:prstGeom>
          <a:noFill/>
          <a:ln cap="flat" cmpd="sng" w="28575">
            <a:solidFill>
              <a:schemeClr val="dk2"/>
            </a:solidFill>
            <a:prstDash val="solid"/>
            <a:round/>
            <a:headEnd len="med" w="med" type="none"/>
            <a:tailEnd len="med" w="med" type="triangle"/>
          </a:ln>
        </p:spPr>
      </p:cxnSp>
      <p:cxnSp>
        <p:nvCxnSpPr>
          <p:cNvPr id="249" name="Google Shape;249;p21"/>
          <p:cNvCxnSpPr/>
          <p:nvPr/>
        </p:nvCxnSpPr>
        <p:spPr>
          <a:xfrm>
            <a:off x="1093860" y="1994137"/>
            <a:ext cx="0" cy="1134300"/>
          </a:xfrm>
          <a:prstGeom prst="straightConnector1">
            <a:avLst/>
          </a:prstGeom>
          <a:noFill/>
          <a:ln cap="flat" cmpd="sng" w="28575">
            <a:solidFill>
              <a:schemeClr val="dk2"/>
            </a:solidFill>
            <a:prstDash val="solid"/>
            <a:round/>
            <a:headEnd len="med" w="med" type="none"/>
            <a:tailEnd len="med" w="med" type="none"/>
          </a:ln>
        </p:spPr>
      </p:cxnSp>
      <p:sp>
        <p:nvSpPr>
          <p:cNvPr id="250" name="Google Shape;250;p21"/>
          <p:cNvSpPr/>
          <p:nvPr/>
        </p:nvSpPr>
        <p:spPr>
          <a:xfrm>
            <a:off x="1431786" y="3003721"/>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Basket/</a:t>
            </a:r>
            <a:endParaRPr sz="1100">
              <a:solidFill>
                <a:srgbClr val="0C58D3"/>
              </a:solidFill>
              <a:latin typeface="Roboto"/>
              <a:ea typeface="Roboto"/>
              <a:cs typeface="Roboto"/>
              <a:sym typeface="Roboto"/>
            </a:endParaRPr>
          </a:p>
          <a:p>
            <a:pPr indent="0" lvl="0" marL="0" rtl="0" algn="ctr">
              <a:spcBef>
                <a:spcPts val="0"/>
              </a:spcBef>
              <a:spcAft>
                <a:spcPts val="0"/>
              </a:spcAft>
              <a:buNone/>
            </a:pPr>
            <a:r>
              <a:rPr lang="en" sz="1100">
                <a:solidFill>
                  <a:srgbClr val="0C58D3"/>
                </a:solidFill>
                <a:latin typeface="Roboto"/>
                <a:ea typeface="Roboto"/>
                <a:cs typeface="Roboto"/>
                <a:sym typeface="Roboto"/>
              </a:rPr>
              <a:t>Carriage</a:t>
            </a:r>
            <a:endParaRPr sz="1100">
              <a:solidFill>
                <a:srgbClr val="0C58D3"/>
              </a:solidFill>
              <a:latin typeface="Roboto"/>
              <a:ea typeface="Roboto"/>
              <a:cs typeface="Roboto"/>
              <a:sym typeface="Roboto"/>
            </a:endParaRPr>
          </a:p>
        </p:txBody>
      </p:sp>
      <p:cxnSp>
        <p:nvCxnSpPr>
          <p:cNvPr id="251" name="Google Shape;251;p21"/>
          <p:cNvCxnSpPr>
            <a:endCxn id="250" idx="1"/>
          </p:cNvCxnSpPr>
          <p:nvPr/>
        </p:nvCxnSpPr>
        <p:spPr>
          <a:xfrm>
            <a:off x="1085586" y="3124171"/>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252" name="Google Shape;252;p21"/>
          <p:cNvSpPr/>
          <p:nvPr/>
        </p:nvSpPr>
        <p:spPr>
          <a:xfrm>
            <a:off x="3072547" y="1873037"/>
            <a:ext cx="933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Humanoid</a:t>
            </a:r>
            <a:endParaRPr sz="1100">
              <a:solidFill>
                <a:srgbClr val="0C58D3"/>
              </a:solidFill>
              <a:latin typeface="Roboto"/>
              <a:ea typeface="Roboto"/>
              <a:cs typeface="Roboto"/>
              <a:sym typeface="Roboto"/>
            </a:endParaRPr>
          </a:p>
        </p:txBody>
      </p:sp>
      <p:cxnSp>
        <p:nvCxnSpPr>
          <p:cNvPr id="253" name="Google Shape;253;p21"/>
          <p:cNvCxnSpPr>
            <a:endCxn id="252" idx="1"/>
          </p:cNvCxnSpPr>
          <p:nvPr/>
        </p:nvCxnSpPr>
        <p:spPr>
          <a:xfrm>
            <a:off x="2575447" y="1995287"/>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254" name="Google Shape;254;p21"/>
          <p:cNvCxnSpPr/>
          <p:nvPr/>
        </p:nvCxnSpPr>
        <p:spPr>
          <a:xfrm>
            <a:off x="2734617" y="1995325"/>
            <a:ext cx="0" cy="1134300"/>
          </a:xfrm>
          <a:prstGeom prst="straightConnector1">
            <a:avLst/>
          </a:prstGeom>
          <a:noFill/>
          <a:ln cap="flat" cmpd="sng" w="28575">
            <a:solidFill>
              <a:schemeClr val="dk2"/>
            </a:solidFill>
            <a:prstDash val="solid"/>
            <a:round/>
            <a:headEnd len="med" w="med" type="none"/>
            <a:tailEnd len="med" w="med" type="none"/>
          </a:ln>
        </p:spPr>
      </p:cxnSp>
      <p:sp>
        <p:nvSpPr>
          <p:cNvPr id="255" name="Google Shape;255;p21"/>
          <p:cNvSpPr/>
          <p:nvPr/>
        </p:nvSpPr>
        <p:spPr>
          <a:xfrm>
            <a:off x="3072545" y="3004909"/>
            <a:ext cx="9336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Articulated</a:t>
            </a:r>
            <a:endParaRPr sz="1100">
              <a:solidFill>
                <a:srgbClr val="0C58D3"/>
              </a:solidFill>
              <a:latin typeface="Roboto"/>
              <a:ea typeface="Roboto"/>
              <a:cs typeface="Roboto"/>
              <a:sym typeface="Roboto"/>
            </a:endParaRPr>
          </a:p>
        </p:txBody>
      </p:sp>
      <p:cxnSp>
        <p:nvCxnSpPr>
          <p:cNvPr id="256" name="Google Shape;256;p21"/>
          <p:cNvCxnSpPr>
            <a:endCxn id="255" idx="1"/>
          </p:cNvCxnSpPr>
          <p:nvPr/>
        </p:nvCxnSpPr>
        <p:spPr>
          <a:xfrm>
            <a:off x="2726345" y="3125359"/>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257" name="Google Shape;257;p21"/>
          <p:cNvSpPr/>
          <p:nvPr/>
        </p:nvSpPr>
        <p:spPr>
          <a:xfrm>
            <a:off x="3078916" y="2438973"/>
            <a:ext cx="8862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Arm Type?</a:t>
            </a:r>
            <a:endParaRPr sz="1100">
              <a:solidFill>
                <a:srgbClr val="0C58D3"/>
              </a:solidFill>
              <a:latin typeface="Roboto"/>
              <a:ea typeface="Roboto"/>
              <a:cs typeface="Roboto"/>
              <a:sym typeface="Roboto"/>
            </a:endParaRPr>
          </a:p>
        </p:txBody>
      </p:sp>
      <p:sp>
        <p:nvSpPr>
          <p:cNvPr id="258" name="Google Shape;258;p21"/>
          <p:cNvSpPr/>
          <p:nvPr/>
        </p:nvSpPr>
        <p:spPr>
          <a:xfrm>
            <a:off x="4462279" y="1874236"/>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Data Glove</a:t>
            </a:r>
            <a:endParaRPr sz="1100">
              <a:solidFill>
                <a:srgbClr val="0C58D3"/>
              </a:solidFill>
              <a:latin typeface="Roboto"/>
              <a:ea typeface="Roboto"/>
              <a:cs typeface="Roboto"/>
              <a:sym typeface="Roboto"/>
            </a:endParaRPr>
          </a:p>
        </p:txBody>
      </p:sp>
      <p:cxnSp>
        <p:nvCxnSpPr>
          <p:cNvPr id="259" name="Google Shape;259;p21"/>
          <p:cNvCxnSpPr>
            <a:endCxn id="258" idx="1"/>
          </p:cNvCxnSpPr>
          <p:nvPr/>
        </p:nvCxnSpPr>
        <p:spPr>
          <a:xfrm>
            <a:off x="3965179" y="1996486"/>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260" name="Google Shape;260;p21"/>
          <p:cNvCxnSpPr/>
          <p:nvPr/>
        </p:nvCxnSpPr>
        <p:spPr>
          <a:xfrm>
            <a:off x="4124341" y="1996523"/>
            <a:ext cx="0" cy="1134300"/>
          </a:xfrm>
          <a:prstGeom prst="straightConnector1">
            <a:avLst/>
          </a:prstGeom>
          <a:noFill/>
          <a:ln cap="flat" cmpd="sng" w="28575">
            <a:solidFill>
              <a:schemeClr val="dk2"/>
            </a:solidFill>
            <a:prstDash val="solid"/>
            <a:round/>
            <a:headEnd len="med" w="med" type="none"/>
            <a:tailEnd len="med" w="med" type="none"/>
          </a:ln>
        </p:spPr>
      </p:cxnSp>
      <p:sp>
        <p:nvSpPr>
          <p:cNvPr id="261" name="Google Shape;261;p21"/>
          <p:cNvSpPr/>
          <p:nvPr/>
        </p:nvSpPr>
        <p:spPr>
          <a:xfrm>
            <a:off x="4462267" y="3006107"/>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OAK-D Camera</a:t>
            </a:r>
            <a:endParaRPr sz="1100">
              <a:solidFill>
                <a:srgbClr val="0C58D3"/>
              </a:solidFill>
              <a:latin typeface="Roboto"/>
              <a:ea typeface="Roboto"/>
              <a:cs typeface="Roboto"/>
              <a:sym typeface="Roboto"/>
            </a:endParaRPr>
          </a:p>
        </p:txBody>
      </p:sp>
      <p:cxnSp>
        <p:nvCxnSpPr>
          <p:cNvPr id="262" name="Google Shape;262;p21"/>
          <p:cNvCxnSpPr>
            <a:endCxn id="261" idx="1"/>
          </p:cNvCxnSpPr>
          <p:nvPr/>
        </p:nvCxnSpPr>
        <p:spPr>
          <a:xfrm>
            <a:off x="4116067" y="3126557"/>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263" name="Google Shape;263;p21"/>
          <p:cNvSpPr/>
          <p:nvPr/>
        </p:nvSpPr>
        <p:spPr>
          <a:xfrm>
            <a:off x="4409766" y="2440182"/>
            <a:ext cx="12258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Input?</a:t>
            </a:r>
            <a:endParaRPr sz="1100">
              <a:solidFill>
                <a:srgbClr val="0C58D3"/>
              </a:solidFill>
              <a:latin typeface="Roboto"/>
              <a:ea typeface="Roboto"/>
              <a:cs typeface="Roboto"/>
              <a:sym typeface="Roboto"/>
            </a:endParaRPr>
          </a:p>
        </p:txBody>
      </p:sp>
      <p:sp>
        <p:nvSpPr>
          <p:cNvPr id="264" name="Google Shape;264;p21"/>
          <p:cNvSpPr/>
          <p:nvPr/>
        </p:nvSpPr>
        <p:spPr>
          <a:xfrm>
            <a:off x="6029505" y="1874236"/>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Raspberry Pi</a:t>
            </a:r>
            <a:endParaRPr sz="1100">
              <a:solidFill>
                <a:srgbClr val="0C58D3"/>
              </a:solidFill>
              <a:latin typeface="Roboto"/>
              <a:ea typeface="Roboto"/>
              <a:cs typeface="Roboto"/>
              <a:sym typeface="Roboto"/>
            </a:endParaRPr>
          </a:p>
        </p:txBody>
      </p:sp>
      <p:cxnSp>
        <p:nvCxnSpPr>
          <p:cNvPr id="265" name="Google Shape;265;p21"/>
          <p:cNvCxnSpPr>
            <a:endCxn id="264" idx="1"/>
          </p:cNvCxnSpPr>
          <p:nvPr/>
        </p:nvCxnSpPr>
        <p:spPr>
          <a:xfrm>
            <a:off x="5532405" y="1996486"/>
            <a:ext cx="497100" cy="0"/>
          </a:xfrm>
          <a:prstGeom prst="straightConnector1">
            <a:avLst/>
          </a:prstGeom>
          <a:noFill/>
          <a:ln cap="flat" cmpd="sng" w="28575">
            <a:solidFill>
              <a:schemeClr val="dk2"/>
            </a:solidFill>
            <a:prstDash val="solid"/>
            <a:round/>
            <a:headEnd len="med" w="med" type="none"/>
            <a:tailEnd len="med" w="med" type="triangle"/>
          </a:ln>
        </p:spPr>
      </p:cxnSp>
      <p:cxnSp>
        <p:nvCxnSpPr>
          <p:cNvPr id="266" name="Google Shape;266;p21"/>
          <p:cNvCxnSpPr/>
          <p:nvPr/>
        </p:nvCxnSpPr>
        <p:spPr>
          <a:xfrm>
            <a:off x="5691568" y="1996523"/>
            <a:ext cx="0" cy="1134300"/>
          </a:xfrm>
          <a:prstGeom prst="straightConnector1">
            <a:avLst/>
          </a:prstGeom>
          <a:noFill/>
          <a:ln cap="flat" cmpd="sng" w="28575">
            <a:solidFill>
              <a:schemeClr val="dk2"/>
            </a:solidFill>
            <a:prstDash val="solid"/>
            <a:round/>
            <a:headEnd len="med" w="med" type="none"/>
            <a:tailEnd len="med" w="med" type="none"/>
          </a:ln>
        </p:spPr>
      </p:cxnSp>
      <p:sp>
        <p:nvSpPr>
          <p:cNvPr id="267" name="Google Shape;267;p21"/>
          <p:cNvSpPr/>
          <p:nvPr/>
        </p:nvSpPr>
        <p:spPr>
          <a:xfrm>
            <a:off x="6029494" y="3006107"/>
            <a:ext cx="11283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Arduino</a:t>
            </a:r>
            <a:endParaRPr sz="1100">
              <a:solidFill>
                <a:srgbClr val="0C58D3"/>
              </a:solidFill>
              <a:latin typeface="Roboto"/>
              <a:ea typeface="Roboto"/>
              <a:cs typeface="Roboto"/>
              <a:sym typeface="Roboto"/>
            </a:endParaRPr>
          </a:p>
        </p:txBody>
      </p:sp>
      <p:cxnSp>
        <p:nvCxnSpPr>
          <p:cNvPr id="268" name="Google Shape;268;p21"/>
          <p:cNvCxnSpPr>
            <a:endCxn id="267" idx="1"/>
          </p:cNvCxnSpPr>
          <p:nvPr/>
        </p:nvCxnSpPr>
        <p:spPr>
          <a:xfrm>
            <a:off x="5683294" y="3126557"/>
            <a:ext cx="346200" cy="1800"/>
          </a:xfrm>
          <a:prstGeom prst="straightConnector1">
            <a:avLst/>
          </a:prstGeom>
          <a:noFill/>
          <a:ln cap="flat" cmpd="sng" w="28575">
            <a:solidFill>
              <a:schemeClr val="dk2"/>
            </a:solidFill>
            <a:prstDash val="solid"/>
            <a:round/>
            <a:headEnd len="med" w="med" type="none"/>
            <a:tailEnd len="med" w="med" type="triangle"/>
          </a:ln>
        </p:spPr>
      </p:cxnSp>
      <p:sp>
        <p:nvSpPr>
          <p:cNvPr id="269" name="Google Shape;269;p21"/>
          <p:cNvSpPr/>
          <p:nvPr/>
        </p:nvSpPr>
        <p:spPr>
          <a:xfrm>
            <a:off x="5980836" y="2440182"/>
            <a:ext cx="1225800" cy="244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0C58D3"/>
                </a:solidFill>
                <a:latin typeface="Roboto"/>
                <a:ea typeface="Roboto"/>
                <a:cs typeface="Roboto"/>
                <a:sym typeface="Roboto"/>
              </a:rPr>
              <a:t>Microcontroller?</a:t>
            </a:r>
            <a:endParaRPr sz="1100">
              <a:solidFill>
                <a:srgbClr val="0C58D3"/>
              </a:solidFill>
              <a:latin typeface="Roboto"/>
              <a:ea typeface="Roboto"/>
              <a:cs typeface="Roboto"/>
              <a:sym typeface="Roboto"/>
            </a:endParaRPr>
          </a:p>
        </p:txBody>
      </p:sp>
      <p:cxnSp>
        <p:nvCxnSpPr>
          <p:cNvPr id="270" name="Google Shape;270;p21"/>
          <p:cNvCxnSpPr/>
          <p:nvPr/>
        </p:nvCxnSpPr>
        <p:spPr>
          <a:xfrm>
            <a:off x="1596597" y="2988198"/>
            <a:ext cx="788400" cy="265500"/>
          </a:xfrm>
          <a:prstGeom prst="straightConnector1">
            <a:avLst/>
          </a:prstGeom>
          <a:noFill/>
          <a:ln cap="flat" cmpd="sng" w="28575">
            <a:solidFill>
              <a:srgbClr val="FF0000"/>
            </a:solidFill>
            <a:prstDash val="solid"/>
            <a:round/>
            <a:headEnd len="med" w="med" type="none"/>
            <a:tailEnd len="med" w="med" type="none"/>
          </a:ln>
        </p:spPr>
      </p:cxnSp>
      <p:cxnSp>
        <p:nvCxnSpPr>
          <p:cNvPr id="271" name="Google Shape;271;p21"/>
          <p:cNvCxnSpPr/>
          <p:nvPr/>
        </p:nvCxnSpPr>
        <p:spPr>
          <a:xfrm>
            <a:off x="3116986" y="3004930"/>
            <a:ext cx="788400" cy="265500"/>
          </a:xfrm>
          <a:prstGeom prst="straightConnector1">
            <a:avLst/>
          </a:prstGeom>
          <a:noFill/>
          <a:ln cap="flat" cmpd="sng" w="28575">
            <a:solidFill>
              <a:srgbClr val="FF0000"/>
            </a:solidFill>
            <a:prstDash val="solid"/>
            <a:round/>
            <a:headEnd len="med" w="med" type="none"/>
            <a:tailEnd len="med" w="med" type="none"/>
          </a:ln>
        </p:spPr>
      </p:cxnSp>
      <p:cxnSp>
        <p:nvCxnSpPr>
          <p:cNvPr id="272" name="Google Shape;272;p21"/>
          <p:cNvCxnSpPr/>
          <p:nvPr/>
        </p:nvCxnSpPr>
        <p:spPr>
          <a:xfrm>
            <a:off x="4678606" y="3006139"/>
            <a:ext cx="788400" cy="2655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